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77"/>
  </p:handoutMasterIdLst>
  <p:sldIdLst>
    <p:sldId id="10114" r:id="rId3"/>
    <p:sldId id="308" r:id="rId5"/>
    <p:sldId id="9996" r:id="rId6"/>
    <p:sldId id="10076" r:id="rId7"/>
    <p:sldId id="1743" r:id="rId8"/>
    <p:sldId id="1745" r:id="rId9"/>
    <p:sldId id="1746" r:id="rId10"/>
    <p:sldId id="1649" r:id="rId11"/>
    <p:sldId id="10074" r:id="rId12"/>
    <p:sldId id="1633" r:id="rId13"/>
    <p:sldId id="1632" r:id="rId14"/>
    <p:sldId id="10072" r:id="rId15"/>
    <p:sldId id="10073" r:id="rId16"/>
    <p:sldId id="10077" r:id="rId17"/>
    <p:sldId id="10078" r:id="rId18"/>
    <p:sldId id="10079" r:id="rId19"/>
    <p:sldId id="10080" r:id="rId20"/>
    <p:sldId id="10075" r:id="rId21"/>
    <p:sldId id="2250" r:id="rId22"/>
    <p:sldId id="10081" r:id="rId23"/>
    <p:sldId id="10082" r:id="rId24"/>
    <p:sldId id="1629" r:id="rId25"/>
    <p:sldId id="1628" r:id="rId26"/>
    <p:sldId id="1630" r:id="rId27"/>
    <p:sldId id="1666" r:id="rId28"/>
    <p:sldId id="1631" r:id="rId29"/>
    <p:sldId id="1744" r:id="rId30"/>
    <p:sldId id="1644" r:id="rId31"/>
    <p:sldId id="10083" r:id="rId32"/>
    <p:sldId id="10084" r:id="rId33"/>
    <p:sldId id="10085" r:id="rId34"/>
    <p:sldId id="10086" r:id="rId35"/>
    <p:sldId id="10087" r:id="rId36"/>
    <p:sldId id="10088" r:id="rId37"/>
    <p:sldId id="10091" r:id="rId38"/>
    <p:sldId id="10090" r:id="rId39"/>
    <p:sldId id="10089" r:id="rId40"/>
    <p:sldId id="10092" r:id="rId41"/>
    <p:sldId id="10093" r:id="rId42"/>
    <p:sldId id="10094" r:id="rId43"/>
    <p:sldId id="10066" r:id="rId44"/>
    <p:sldId id="10104" r:id="rId45"/>
    <p:sldId id="10105" r:id="rId46"/>
    <p:sldId id="10106" r:id="rId47"/>
    <p:sldId id="10067" r:id="rId48"/>
    <p:sldId id="10107" r:id="rId49"/>
    <p:sldId id="10068" r:id="rId50"/>
    <p:sldId id="10108" r:id="rId51"/>
    <p:sldId id="10109" r:id="rId52"/>
    <p:sldId id="10110" r:id="rId53"/>
    <p:sldId id="10111" r:id="rId54"/>
    <p:sldId id="10112" r:id="rId55"/>
    <p:sldId id="10069" r:id="rId56"/>
    <p:sldId id="10095" r:id="rId57"/>
    <p:sldId id="10070" r:id="rId58"/>
    <p:sldId id="10071" r:id="rId59"/>
    <p:sldId id="9954" r:id="rId60"/>
    <p:sldId id="10113" r:id="rId61"/>
    <p:sldId id="10065" r:id="rId62"/>
    <p:sldId id="10061" r:id="rId63"/>
    <p:sldId id="10096" r:id="rId64"/>
    <p:sldId id="10097" r:id="rId65"/>
    <p:sldId id="10098" r:id="rId66"/>
    <p:sldId id="10099" r:id="rId67"/>
    <p:sldId id="9989" r:id="rId68"/>
    <p:sldId id="9984" r:id="rId69"/>
    <p:sldId id="9990" r:id="rId70"/>
    <p:sldId id="9995" r:id="rId71"/>
    <p:sldId id="10045" r:id="rId72"/>
    <p:sldId id="10046" r:id="rId73"/>
    <p:sldId id="10047" r:id="rId74"/>
    <p:sldId id="10063" r:id="rId75"/>
    <p:sldId id="10064" r:id="rId76"/>
  </p:sldIdLst>
  <p:sldSz cx="9144000" cy="5143500" type="screen16x9"/>
  <p:notesSz cx="6858000" cy="9144000"/>
  <p:custDataLst>
    <p:tags r:id="rId8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87840"/>
  </p:normalViewPr>
  <p:slideViewPr>
    <p:cSldViewPr snapToGrid="0" snapToObjects="1" showGuides="1">
      <p:cViewPr varScale="1">
        <p:scale>
          <a:sx n="127" d="100"/>
          <a:sy n="127" d="100"/>
        </p:scale>
        <p:origin x="1136" y="176"/>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gs" Target="tags/tag97.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76AA5F5-1D31-42DB-8A13-613E9D060353}"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zh-CN" altLang="en-US"/>
        </a:p>
      </dgm:t>
    </dgm:pt>
    <dgm:pt modelId="{21B6BA68-922A-4AB3-A83D-EE7C5D8E2614}">
      <dgm:prSet phldrT="[文本]" custT="1"/>
      <dgm:spPr>
        <a:xfrm>
          <a:off x="3104554" y="1749888"/>
          <a:ext cx="1918890" cy="1918890"/>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2400" b="1" dirty="0">
              <a:solidFill>
                <a:sysClr val="window" lastClr="FFFFFF"/>
              </a:solidFill>
              <a:latin typeface="微软雅黑" panose="020B0503020204020204" pitchFamily="34" charset="-122"/>
              <a:ea typeface="微软雅黑" panose="020B0503020204020204" pitchFamily="34" charset="-122"/>
              <a:cs typeface="+mn-cs"/>
            </a:rPr>
            <a:t>痛点难点</a:t>
          </a:r>
        </a:p>
      </dgm:t>
    </dgm:pt>
    <dgm:pt modelId="{4DEEDDE0-D501-4D23-A0C6-8C27E29767D0}" cxnId="{9E005E97-4325-4003-B1C5-2101B230E548}" type="parTrans">
      <dgm:prSet/>
      <dgm:spPr/>
      <dgm:t>
        <a:bodyPr/>
        <a:lstStyle/>
        <a:p>
          <a:endParaRPr lang="zh-CN" altLang="en-US"/>
        </a:p>
      </dgm:t>
    </dgm:pt>
    <dgm:pt modelId="{98A2C419-2F41-449B-A2E3-1F6A213EE502}" cxnId="{9E005E97-4325-4003-B1C5-2101B230E548}" type="sibTrans">
      <dgm:prSet/>
      <dgm:spPr/>
      <dgm:t>
        <a:bodyPr/>
        <a:lstStyle/>
        <a:p>
          <a:endParaRPr lang="zh-CN" altLang="en-US"/>
        </a:p>
      </dgm:t>
    </dgm:pt>
    <dgm:pt modelId="{F7FBCC9B-3637-406A-9325-D506C4DE62DD}">
      <dgm:prSet phldrT="[文本]" custT="1"/>
      <dgm:spPr>
        <a:xfrm>
          <a:off x="3392388" y="2458"/>
          <a:ext cx="1343223" cy="1343223"/>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难</a:t>
          </a:r>
        </a:p>
      </dgm:t>
    </dgm:pt>
    <dgm:pt modelId="{7E6C0E7C-22DD-4CEF-97FC-47CB08021907}" cxnId="{77F42C21-6275-47C1-82D2-9C5F1E5D126B}" type="parTrans">
      <dgm:prSet/>
      <dgm:spPr/>
      <dgm:t>
        <a:bodyPr/>
        <a:lstStyle/>
        <a:p>
          <a:endParaRPr lang="zh-CN" altLang="en-US"/>
        </a:p>
      </dgm:t>
    </dgm:pt>
    <dgm:pt modelId="{8D39D2F9-C74D-4ECD-A109-07634517CF17}" cxnId="{77F42C21-6275-47C1-82D2-9C5F1E5D126B}" type="sibTrans">
      <dgm:prSet/>
      <dgm:spPr>
        <a:xfrm>
          <a:off x="1980380" y="625714"/>
          <a:ext cx="4167238" cy="4167238"/>
        </a:xfrm>
        <a:prstGeom prst="blockArc">
          <a:avLst>
            <a:gd name="adj1" fmla="val 16200000"/>
            <a:gd name="adj2" fmla="val 0"/>
            <a:gd name="adj3" fmla="val 4642"/>
          </a:avLst>
        </a:prstGeom>
        <a:solidFill>
          <a:srgbClr val="FFC000">
            <a:hueOff val="0"/>
            <a:satOff val="0"/>
            <a:lumOff val="0"/>
            <a:alphaOff val="0"/>
          </a:srgbClr>
        </a:solidFill>
        <a:ln>
          <a:noFill/>
        </a:ln>
        <a:effectLst/>
      </dgm:spPr>
      <dgm:t>
        <a:bodyPr/>
        <a:lstStyle/>
        <a:p>
          <a:endParaRPr lang="zh-CN" altLang="en-US"/>
        </a:p>
      </dgm:t>
    </dgm:pt>
    <dgm:pt modelId="{58242828-14D6-40ED-8487-F1CCEEBD56F2}">
      <dgm:prSet phldrT="[文本]" custT="1"/>
      <dgm:spPr>
        <a:xfrm>
          <a:off x="5427651" y="2037721"/>
          <a:ext cx="1343223" cy="1343223"/>
        </a:xfrm>
        <a:prstGeom prst="ellipse">
          <a:avLst/>
        </a:prstGeom>
        <a:solidFill>
          <a:srgbClr val="FFC000">
            <a:hueOff val="3465231"/>
            <a:satOff val="-15987"/>
            <a:lumOff val="58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数据</a:t>
          </a:r>
        </a:p>
      </dgm:t>
    </dgm:pt>
    <dgm:pt modelId="{EE469DFF-5D41-4E59-BE4B-6C7789D8794D}" cxnId="{A5D37BD3-3632-41B8-90ED-05FC92B7E98B}" type="parTrans">
      <dgm:prSet/>
      <dgm:spPr/>
      <dgm:t>
        <a:bodyPr/>
        <a:lstStyle/>
        <a:p>
          <a:endParaRPr lang="zh-CN" altLang="en-US"/>
        </a:p>
      </dgm:t>
    </dgm:pt>
    <dgm:pt modelId="{C2DA7BFD-0770-4B4D-8465-0BD33A9E32A1}" cxnId="{A5D37BD3-3632-41B8-90ED-05FC92B7E98B}" type="sibTrans">
      <dgm:prSet/>
      <dgm:spPr>
        <a:xfrm>
          <a:off x="1980380" y="625714"/>
          <a:ext cx="4167238" cy="4167238"/>
        </a:xfrm>
        <a:prstGeom prst="blockArc">
          <a:avLst>
            <a:gd name="adj1" fmla="val 0"/>
            <a:gd name="adj2" fmla="val 5400000"/>
            <a:gd name="adj3" fmla="val 4642"/>
          </a:avLst>
        </a:prstGeom>
        <a:solidFill>
          <a:srgbClr val="FFC000">
            <a:hueOff val="3465231"/>
            <a:satOff val="-15987"/>
            <a:lumOff val="588"/>
            <a:alphaOff val="0"/>
          </a:srgbClr>
        </a:solidFill>
        <a:ln>
          <a:noFill/>
        </a:ln>
        <a:effectLst/>
      </dgm:spPr>
      <dgm:t>
        <a:bodyPr/>
        <a:lstStyle/>
        <a:p>
          <a:endParaRPr lang="zh-CN" altLang="en-US"/>
        </a:p>
      </dgm:t>
    </dgm:pt>
    <dgm:pt modelId="{07661286-760C-4080-904C-E303F4724BEB}">
      <dgm:prSet phldrT="[文本]" custT="1"/>
      <dgm:spPr>
        <a:xfrm>
          <a:off x="3392388" y="4072985"/>
          <a:ext cx="1343223" cy="1343223"/>
        </a:xfrm>
        <a:prstGeom prst="ellipse">
          <a:avLst/>
        </a:prstGeom>
        <a:solidFill>
          <a:srgbClr val="FFC000">
            <a:hueOff val="6930461"/>
            <a:satOff val="-31977"/>
            <a:lumOff val="117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慢</a:t>
          </a:r>
        </a:p>
      </dgm:t>
    </dgm:pt>
    <dgm:pt modelId="{CABBDA20-4E3E-4A82-B48D-2869E93E77C4}" cxnId="{1F5C90BB-2AA3-433C-9F84-441F080FF1D1}" type="parTrans">
      <dgm:prSet/>
      <dgm:spPr/>
      <dgm:t>
        <a:bodyPr/>
        <a:lstStyle/>
        <a:p>
          <a:endParaRPr lang="zh-CN" altLang="en-US"/>
        </a:p>
      </dgm:t>
    </dgm:pt>
    <dgm:pt modelId="{A43456A3-28E1-45A3-9FBB-5CDEF3C1182A}" cxnId="{1F5C90BB-2AA3-433C-9F84-441F080FF1D1}" type="sibTrans">
      <dgm:prSet/>
      <dgm:spPr>
        <a:xfrm>
          <a:off x="1980380" y="625714"/>
          <a:ext cx="4167238" cy="4167238"/>
        </a:xfrm>
        <a:prstGeom prst="blockArc">
          <a:avLst>
            <a:gd name="adj1" fmla="val 5400000"/>
            <a:gd name="adj2" fmla="val 10800000"/>
            <a:gd name="adj3" fmla="val 4642"/>
          </a:avLst>
        </a:prstGeom>
        <a:solidFill>
          <a:srgbClr val="FFC000">
            <a:hueOff val="6930461"/>
            <a:satOff val="-31977"/>
            <a:lumOff val="1177"/>
            <a:alphaOff val="0"/>
          </a:srgbClr>
        </a:solidFill>
        <a:ln>
          <a:noFill/>
        </a:ln>
        <a:effectLst/>
      </dgm:spPr>
      <dgm:t>
        <a:bodyPr/>
        <a:lstStyle/>
        <a:p>
          <a:endParaRPr lang="zh-CN" altLang="en-US"/>
        </a:p>
      </dgm:t>
    </dgm:pt>
    <dgm:pt modelId="{23E92D25-1DD7-433B-9B31-27052C15FB2A}">
      <dgm:prSet phldrT="[文本]" custT="1"/>
      <dgm:spPr>
        <a:xfrm>
          <a:off x="1357124" y="2037721"/>
          <a:ext cx="1343223" cy="1343223"/>
        </a:xfrm>
        <a:prstGeom prst="ellipse">
          <a:avLst/>
        </a:prstGeom>
        <a:solidFill>
          <a:srgbClr val="FFC000">
            <a:hueOff val="10395692"/>
            <a:satOff val="-47966"/>
            <a:lumOff val="1765"/>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不确定</a:t>
          </a:r>
        </a:p>
      </dgm:t>
    </dgm:pt>
    <dgm:pt modelId="{C2DC74ED-4C3B-47E6-9919-8241675E0D7D}" cxnId="{11D72966-3A4C-4F36-9203-2C65838239FF}" type="parTrans">
      <dgm:prSet/>
      <dgm:spPr/>
      <dgm:t>
        <a:bodyPr/>
        <a:lstStyle/>
        <a:p>
          <a:endParaRPr lang="zh-CN" altLang="en-US"/>
        </a:p>
      </dgm:t>
    </dgm:pt>
    <dgm:pt modelId="{794EADE8-334E-442D-8F59-F9405F581624}" cxnId="{11D72966-3A4C-4F36-9203-2C65838239FF}" type="sibTrans">
      <dgm:prSet/>
      <dgm:spPr>
        <a:xfrm>
          <a:off x="1980380" y="625714"/>
          <a:ext cx="4167238" cy="4167238"/>
        </a:xfrm>
        <a:prstGeom prst="blockArc">
          <a:avLst>
            <a:gd name="adj1" fmla="val 10800000"/>
            <a:gd name="adj2" fmla="val 16200000"/>
            <a:gd name="adj3" fmla="val 4642"/>
          </a:avLst>
        </a:prstGeom>
        <a:solidFill>
          <a:srgbClr val="FFC000">
            <a:hueOff val="10395692"/>
            <a:satOff val="-47966"/>
            <a:lumOff val="1765"/>
            <a:alphaOff val="0"/>
          </a:srgbClr>
        </a:solidFill>
        <a:ln>
          <a:noFill/>
        </a:ln>
        <a:effectLst/>
      </dgm:spPr>
      <dgm:t>
        <a:bodyPr/>
        <a:lstStyle/>
        <a:p>
          <a:endParaRPr lang="zh-CN" altLang="en-US"/>
        </a:p>
      </dgm:t>
    </dgm:pt>
    <dgm:pt modelId="{803B2396-B346-437A-9DDB-22CABF556375}" type="pres">
      <dgm:prSet presAssocID="{676AA5F5-1D31-42DB-8A13-613E9D060353}" presName="Name0" presStyleCnt="0">
        <dgm:presLayoutVars>
          <dgm:chMax val="1"/>
          <dgm:dir/>
          <dgm:animLvl val="ctr"/>
          <dgm:resizeHandles val="exact"/>
        </dgm:presLayoutVars>
      </dgm:prSet>
      <dgm:spPr/>
    </dgm:pt>
    <dgm:pt modelId="{46F65B78-9FDA-42A1-9B99-1D0A5A9F0AAA}" type="pres">
      <dgm:prSet presAssocID="{21B6BA68-922A-4AB3-A83D-EE7C5D8E2614}" presName="centerShape" presStyleLbl="node0" presStyleIdx="0" presStyleCnt="1"/>
      <dgm:spPr/>
    </dgm:pt>
    <dgm:pt modelId="{60942A60-890C-4E7F-BE71-833481216767}" type="pres">
      <dgm:prSet presAssocID="{F7FBCC9B-3637-406A-9325-D506C4DE62DD}" presName="node" presStyleLbl="node1" presStyleIdx="0" presStyleCnt="4">
        <dgm:presLayoutVars>
          <dgm:bulletEnabled val="1"/>
        </dgm:presLayoutVars>
      </dgm:prSet>
      <dgm:spPr/>
    </dgm:pt>
    <dgm:pt modelId="{4CB07491-5F72-472D-99B6-6CB6DA4C4A6A}" type="pres">
      <dgm:prSet presAssocID="{F7FBCC9B-3637-406A-9325-D506C4DE62DD}" presName="dummy" presStyleCnt="0"/>
      <dgm:spPr/>
    </dgm:pt>
    <dgm:pt modelId="{F7D82114-49CD-4072-B011-0B908DE4B80C}" type="pres">
      <dgm:prSet presAssocID="{8D39D2F9-C74D-4ECD-A109-07634517CF17}" presName="sibTrans" presStyleLbl="sibTrans2D1" presStyleIdx="0" presStyleCnt="4"/>
      <dgm:spPr/>
    </dgm:pt>
    <dgm:pt modelId="{2AB611F7-A4C2-4FD3-8AF6-82171FC53435}" type="pres">
      <dgm:prSet presAssocID="{58242828-14D6-40ED-8487-F1CCEEBD56F2}" presName="node" presStyleLbl="node1" presStyleIdx="1" presStyleCnt="4">
        <dgm:presLayoutVars>
          <dgm:bulletEnabled val="1"/>
        </dgm:presLayoutVars>
      </dgm:prSet>
      <dgm:spPr/>
    </dgm:pt>
    <dgm:pt modelId="{AAB900AE-515C-4D14-81BA-EFE6F0985134}" type="pres">
      <dgm:prSet presAssocID="{58242828-14D6-40ED-8487-F1CCEEBD56F2}" presName="dummy" presStyleCnt="0"/>
      <dgm:spPr/>
    </dgm:pt>
    <dgm:pt modelId="{35EC4F1B-67C9-478A-A764-C79D7A12B081}" type="pres">
      <dgm:prSet presAssocID="{C2DA7BFD-0770-4B4D-8465-0BD33A9E32A1}" presName="sibTrans" presStyleLbl="sibTrans2D1" presStyleIdx="1" presStyleCnt="4"/>
      <dgm:spPr/>
    </dgm:pt>
    <dgm:pt modelId="{D35E5249-5D83-4C38-ADA2-31A958E81419}" type="pres">
      <dgm:prSet presAssocID="{07661286-760C-4080-904C-E303F4724BEB}" presName="node" presStyleLbl="node1" presStyleIdx="2" presStyleCnt="4">
        <dgm:presLayoutVars>
          <dgm:bulletEnabled val="1"/>
        </dgm:presLayoutVars>
      </dgm:prSet>
      <dgm:spPr/>
    </dgm:pt>
    <dgm:pt modelId="{28C8D2B6-4D8F-46AA-A126-F044BC1345A1}" type="pres">
      <dgm:prSet presAssocID="{07661286-760C-4080-904C-E303F4724BEB}" presName="dummy" presStyleCnt="0"/>
      <dgm:spPr/>
    </dgm:pt>
    <dgm:pt modelId="{786632E1-C471-40F2-AD5E-5F987268003D}" type="pres">
      <dgm:prSet presAssocID="{A43456A3-28E1-45A3-9FBB-5CDEF3C1182A}" presName="sibTrans" presStyleLbl="sibTrans2D1" presStyleIdx="2" presStyleCnt="4"/>
      <dgm:spPr/>
    </dgm:pt>
    <dgm:pt modelId="{DE80E329-F31D-4BA7-9769-56B0B7B11CF3}" type="pres">
      <dgm:prSet presAssocID="{23E92D25-1DD7-433B-9B31-27052C15FB2A}" presName="node" presStyleLbl="node1" presStyleIdx="3" presStyleCnt="4">
        <dgm:presLayoutVars>
          <dgm:bulletEnabled val="1"/>
        </dgm:presLayoutVars>
      </dgm:prSet>
      <dgm:spPr/>
    </dgm:pt>
    <dgm:pt modelId="{B78309E7-9183-48D4-9B4A-1958632F3289}" type="pres">
      <dgm:prSet presAssocID="{23E92D25-1DD7-433B-9B31-27052C15FB2A}" presName="dummy" presStyleCnt="0"/>
      <dgm:spPr/>
    </dgm:pt>
    <dgm:pt modelId="{2580CD84-9132-49B4-9188-0F558D6F6BD8}" type="pres">
      <dgm:prSet presAssocID="{794EADE8-334E-442D-8F59-F9405F581624}" presName="sibTrans" presStyleLbl="sibTrans2D1" presStyleIdx="3" presStyleCnt="4"/>
      <dgm:spPr/>
    </dgm:pt>
  </dgm:ptLst>
  <dgm:cxnLst>
    <dgm:cxn modelId="{77F42C21-6275-47C1-82D2-9C5F1E5D126B}" srcId="{21B6BA68-922A-4AB3-A83D-EE7C5D8E2614}" destId="{F7FBCC9B-3637-406A-9325-D506C4DE62DD}" srcOrd="0" destOrd="0" parTransId="{7E6C0E7C-22DD-4CEF-97FC-47CB08021907}" sibTransId="{8D39D2F9-C74D-4ECD-A109-07634517CF17}"/>
    <dgm:cxn modelId="{EE2A344B-A093-4A07-9008-F6CFED9772D5}" type="presOf" srcId="{58242828-14D6-40ED-8487-F1CCEEBD56F2}" destId="{2AB611F7-A4C2-4FD3-8AF6-82171FC53435}" srcOrd="0" destOrd="0" presId="urn:microsoft.com/office/officeart/2005/8/layout/radial6"/>
    <dgm:cxn modelId="{A3FBF24B-8DDB-48EB-A71B-FC80DD0A15FE}" type="presOf" srcId="{F7FBCC9B-3637-406A-9325-D506C4DE62DD}" destId="{60942A60-890C-4E7F-BE71-833481216767}" srcOrd="0" destOrd="0" presId="urn:microsoft.com/office/officeart/2005/8/layout/radial6"/>
    <dgm:cxn modelId="{A6C50351-FD16-4824-A3DD-14312E6F9E85}" type="presOf" srcId="{07661286-760C-4080-904C-E303F4724BEB}" destId="{D35E5249-5D83-4C38-ADA2-31A958E81419}" srcOrd="0" destOrd="0" presId="urn:microsoft.com/office/officeart/2005/8/layout/radial6"/>
    <dgm:cxn modelId="{58F0C356-1BF3-457D-8E3B-5F0A9CFE6B32}" type="presOf" srcId="{23E92D25-1DD7-433B-9B31-27052C15FB2A}" destId="{DE80E329-F31D-4BA7-9769-56B0B7B11CF3}" srcOrd="0" destOrd="0" presId="urn:microsoft.com/office/officeart/2005/8/layout/radial6"/>
    <dgm:cxn modelId="{11D72966-3A4C-4F36-9203-2C65838239FF}" srcId="{21B6BA68-922A-4AB3-A83D-EE7C5D8E2614}" destId="{23E92D25-1DD7-433B-9B31-27052C15FB2A}" srcOrd="3" destOrd="0" parTransId="{C2DC74ED-4C3B-47E6-9919-8241675E0D7D}" sibTransId="{794EADE8-334E-442D-8F59-F9405F581624}"/>
    <dgm:cxn modelId="{E1C09993-C2C8-48DD-AB17-1116AD1EE85E}" type="presOf" srcId="{794EADE8-334E-442D-8F59-F9405F581624}" destId="{2580CD84-9132-49B4-9188-0F558D6F6BD8}" srcOrd="0" destOrd="0" presId="urn:microsoft.com/office/officeart/2005/8/layout/radial6"/>
    <dgm:cxn modelId="{F4BCD795-7F9E-45F4-8D39-DA2BB3924277}" type="presOf" srcId="{A43456A3-28E1-45A3-9FBB-5CDEF3C1182A}" destId="{786632E1-C471-40F2-AD5E-5F987268003D}" srcOrd="0" destOrd="0" presId="urn:microsoft.com/office/officeart/2005/8/layout/radial6"/>
    <dgm:cxn modelId="{9E005E97-4325-4003-B1C5-2101B230E548}" srcId="{676AA5F5-1D31-42DB-8A13-613E9D060353}" destId="{21B6BA68-922A-4AB3-A83D-EE7C5D8E2614}" srcOrd="0" destOrd="0" parTransId="{4DEEDDE0-D501-4D23-A0C6-8C27E29767D0}" sibTransId="{98A2C419-2F41-449B-A2E3-1F6A213EE502}"/>
    <dgm:cxn modelId="{843602B9-8454-45D8-8FC4-862B14796A26}" type="presOf" srcId="{8D39D2F9-C74D-4ECD-A109-07634517CF17}" destId="{F7D82114-49CD-4072-B011-0B908DE4B80C}" srcOrd="0" destOrd="0" presId="urn:microsoft.com/office/officeart/2005/8/layout/radial6"/>
    <dgm:cxn modelId="{1F5C90BB-2AA3-433C-9F84-441F080FF1D1}" srcId="{21B6BA68-922A-4AB3-A83D-EE7C5D8E2614}" destId="{07661286-760C-4080-904C-E303F4724BEB}" srcOrd="2" destOrd="0" parTransId="{CABBDA20-4E3E-4A82-B48D-2869E93E77C4}" sibTransId="{A43456A3-28E1-45A3-9FBB-5CDEF3C1182A}"/>
    <dgm:cxn modelId="{1609D2BE-B3D5-4969-919C-8934C19E214E}" type="presOf" srcId="{676AA5F5-1D31-42DB-8A13-613E9D060353}" destId="{803B2396-B346-437A-9DDB-22CABF556375}" srcOrd="0" destOrd="0" presId="urn:microsoft.com/office/officeart/2005/8/layout/radial6"/>
    <dgm:cxn modelId="{7EAA32C0-019A-4332-B789-75164FDD989A}" type="presOf" srcId="{21B6BA68-922A-4AB3-A83D-EE7C5D8E2614}" destId="{46F65B78-9FDA-42A1-9B99-1D0A5A9F0AAA}" srcOrd="0" destOrd="0" presId="urn:microsoft.com/office/officeart/2005/8/layout/radial6"/>
    <dgm:cxn modelId="{A5D37BD3-3632-41B8-90ED-05FC92B7E98B}" srcId="{21B6BA68-922A-4AB3-A83D-EE7C5D8E2614}" destId="{58242828-14D6-40ED-8487-F1CCEEBD56F2}" srcOrd="1" destOrd="0" parTransId="{EE469DFF-5D41-4E59-BE4B-6C7789D8794D}" sibTransId="{C2DA7BFD-0770-4B4D-8465-0BD33A9E32A1}"/>
    <dgm:cxn modelId="{2703C8D3-6850-4B2F-BE57-E1D5A2D2B84E}" type="presOf" srcId="{C2DA7BFD-0770-4B4D-8465-0BD33A9E32A1}" destId="{35EC4F1B-67C9-478A-A764-C79D7A12B081}" srcOrd="0" destOrd="0" presId="urn:microsoft.com/office/officeart/2005/8/layout/radial6"/>
    <dgm:cxn modelId="{E50C98D1-252E-40AE-A0E5-AFC147660C18}" type="presParOf" srcId="{803B2396-B346-437A-9DDB-22CABF556375}" destId="{46F65B78-9FDA-42A1-9B99-1D0A5A9F0AAA}" srcOrd="0" destOrd="0" presId="urn:microsoft.com/office/officeart/2005/8/layout/radial6"/>
    <dgm:cxn modelId="{8A0C942C-C654-4EE2-8DB0-AD370411E0EC}" type="presParOf" srcId="{803B2396-B346-437A-9DDB-22CABF556375}" destId="{60942A60-890C-4E7F-BE71-833481216767}" srcOrd="1" destOrd="0" presId="urn:microsoft.com/office/officeart/2005/8/layout/radial6"/>
    <dgm:cxn modelId="{EC0416EE-45AE-47AC-8F2B-6E1FC2B0B008}" type="presParOf" srcId="{803B2396-B346-437A-9DDB-22CABF556375}" destId="{4CB07491-5F72-472D-99B6-6CB6DA4C4A6A}" srcOrd="2" destOrd="0" presId="urn:microsoft.com/office/officeart/2005/8/layout/radial6"/>
    <dgm:cxn modelId="{78EDC7FB-B0A0-4F31-9388-B34A675ED599}" type="presParOf" srcId="{803B2396-B346-437A-9DDB-22CABF556375}" destId="{F7D82114-49CD-4072-B011-0B908DE4B80C}" srcOrd="3" destOrd="0" presId="urn:microsoft.com/office/officeart/2005/8/layout/radial6"/>
    <dgm:cxn modelId="{00ECA091-9D32-45A4-BA5C-DEB78B48308B}" type="presParOf" srcId="{803B2396-B346-437A-9DDB-22CABF556375}" destId="{2AB611F7-A4C2-4FD3-8AF6-82171FC53435}" srcOrd="4" destOrd="0" presId="urn:microsoft.com/office/officeart/2005/8/layout/radial6"/>
    <dgm:cxn modelId="{3D984A2B-4B99-4377-8C7A-C58FDA49CAB8}" type="presParOf" srcId="{803B2396-B346-437A-9DDB-22CABF556375}" destId="{AAB900AE-515C-4D14-81BA-EFE6F0985134}" srcOrd="5" destOrd="0" presId="urn:microsoft.com/office/officeart/2005/8/layout/radial6"/>
    <dgm:cxn modelId="{D1FA3CA1-3691-4BB9-83BE-AC2A7A47B954}" type="presParOf" srcId="{803B2396-B346-437A-9DDB-22CABF556375}" destId="{35EC4F1B-67C9-478A-A764-C79D7A12B081}" srcOrd="6" destOrd="0" presId="urn:microsoft.com/office/officeart/2005/8/layout/radial6"/>
    <dgm:cxn modelId="{886030DC-A6A2-46E9-BA57-9B2919606D4F}" type="presParOf" srcId="{803B2396-B346-437A-9DDB-22CABF556375}" destId="{D35E5249-5D83-4C38-ADA2-31A958E81419}" srcOrd="7" destOrd="0" presId="urn:microsoft.com/office/officeart/2005/8/layout/radial6"/>
    <dgm:cxn modelId="{D8B2E691-8B8E-4E9A-BCD1-A12F73AB0B9B}" type="presParOf" srcId="{803B2396-B346-437A-9DDB-22CABF556375}" destId="{28C8D2B6-4D8F-46AA-A126-F044BC1345A1}" srcOrd="8" destOrd="0" presId="urn:microsoft.com/office/officeart/2005/8/layout/radial6"/>
    <dgm:cxn modelId="{BC2CEC2D-60CE-4F7F-B2F4-7B515B047723}" type="presParOf" srcId="{803B2396-B346-437A-9DDB-22CABF556375}" destId="{786632E1-C471-40F2-AD5E-5F987268003D}" srcOrd="9" destOrd="0" presId="urn:microsoft.com/office/officeart/2005/8/layout/radial6"/>
    <dgm:cxn modelId="{90C868DD-FE26-4CC9-9B9E-61A118A860C1}" type="presParOf" srcId="{803B2396-B346-437A-9DDB-22CABF556375}" destId="{DE80E329-F31D-4BA7-9769-56B0B7B11CF3}" srcOrd="10" destOrd="0" presId="urn:microsoft.com/office/officeart/2005/8/layout/radial6"/>
    <dgm:cxn modelId="{14E0F0A3-4A72-4265-A42E-181874EFC5A8}" type="presParOf" srcId="{803B2396-B346-437A-9DDB-22CABF556375}" destId="{B78309E7-9183-48D4-9B4A-1958632F3289}" srcOrd="11" destOrd="0" presId="urn:microsoft.com/office/officeart/2005/8/layout/radial6"/>
    <dgm:cxn modelId="{236FF626-68E6-40C5-B3A6-4803C1CAC0D3}" type="presParOf" srcId="{803B2396-B346-437A-9DDB-22CABF556375}" destId="{2580CD84-9132-49B4-9188-0F558D6F6BD8}" srcOrd="12"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41D94-F9FA-4B62-8D73-C267F19386C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EFD7B71C-2E79-43CC-B118-2A60A93F9FF7}">
      <dgm:prSet phldrT="[文本]"/>
      <dgm:spPr>
        <a:xfrm>
          <a:off x="3093263" y="1899156"/>
          <a:ext cx="2083712" cy="2083712"/>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42BC6652-4BD6-43C0-89AC-9AB297F91ED9}" cxnId="{CB9730BC-F02A-4E57-AEFF-20AF5A006685}" type="parTrans">
      <dgm:prSet/>
      <dgm:spPr/>
      <dgm:t>
        <a:bodyPr/>
        <a:lstStyle/>
        <a:p>
          <a:endParaRPr lang="zh-CN" altLang="en-US"/>
        </a:p>
      </dgm:t>
    </dgm:pt>
    <dgm:pt modelId="{A5030743-4384-4665-80A2-E951F43CE172}" cxnId="{CB9730BC-F02A-4E57-AEFF-20AF5A006685}" type="sibTrans">
      <dgm:prSet/>
      <dgm:spPr/>
      <dgm:t>
        <a:bodyPr/>
        <a:lstStyle/>
        <a:p>
          <a:endParaRPr lang="zh-CN" altLang="en-US"/>
        </a:p>
      </dgm:t>
    </dgm:pt>
    <dgm:pt modelId="{E33567E4-8B43-49F7-80AF-4DF41A34082C}">
      <dgm:prSet phldrT="[文本]"/>
      <dgm:spPr>
        <a:xfrm>
          <a:off x="3405820" y="116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b="1" dirty="0">
            <a:solidFill>
              <a:sysClr val="window" lastClr="FFFFFF"/>
            </a:solidFill>
            <a:latin typeface="微软雅黑" panose="020B0503020204020204" pitchFamily="34" charset="-122"/>
            <a:ea typeface="微软雅黑" panose="020B0503020204020204" pitchFamily="34" charset="-122"/>
            <a:cs typeface="+mn-cs"/>
          </a:endParaRPr>
        </a:p>
      </dgm:t>
    </dgm:pt>
    <dgm:pt modelId="{2E532A35-DA88-47FE-B490-E0EA3718C05B}" cxnId="{F4950EF0-7500-4F6A-AB1A-6B4C2646E17A}" type="parTrans">
      <dgm:prSet/>
      <dgm:spPr/>
      <dgm:t>
        <a:bodyPr/>
        <a:lstStyle/>
        <a:p>
          <a:endParaRPr lang="zh-CN" altLang="en-US"/>
        </a:p>
      </dgm:t>
    </dgm:pt>
    <dgm:pt modelId="{89176B85-2201-44B3-9E0F-8E457B20B22B}" cxnId="{F4950EF0-7500-4F6A-AB1A-6B4C2646E17A}" type="sibTrans">
      <dgm:prSet/>
      <dgm:spPr>
        <a:xfrm>
          <a:off x="1872063" y="677955"/>
          <a:ext cx="4526112" cy="4526112"/>
        </a:xfrm>
        <a:prstGeom prst="blockArc">
          <a:avLst>
            <a:gd name="adj1" fmla="val 16200000"/>
            <a:gd name="adj2" fmla="val 2052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995972CD-9BBE-471B-9178-1EF3526D8A77}">
      <dgm:prSet phldrT="[文本]"/>
      <dgm:spPr>
        <a:xfrm>
          <a:off x="5508175" y="152861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0BE5D3DE-4828-4844-9CDE-6799A6333446}" cxnId="{4AE9041D-4C99-4715-B662-DB1B25B8FDCE}" type="parTrans">
      <dgm:prSet/>
      <dgm:spPr/>
      <dgm:t>
        <a:bodyPr/>
        <a:lstStyle/>
        <a:p>
          <a:endParaRPr lang="zh-CN" altLang="en-US"/>
        </a:p>
      </dgm:t>
    </dgm:pt>
    <dgm:pt modelId="{ADB9CA36-B781-4C92-B1FA-998126F8A29B}" cxnId="{4AE9041D-4C99-4715-B662-DB1B25B8FDCE}" type="sibTrans">
      <dgm:prSet/>
      <dgm:spPr>
        <a:xfrm>
          <a:off x="1872063" y="677955"/>
          <a:ext cx="4526112" cy="4526112"/>
        </a:xfrm>
        <a:prstGeom prst="blockArc">
          <a:avLst>
            <a:gd name="adj1" fmla="val 20520000"/>
            <a:gd name="adj2" fmla="val 324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DB846DE3-315D-4A88-B823-F9686A8E4C36}">
      <dgm:prSet phldrT="[文本]"/>
      <dgm:spPr>
        <a:xfrm>
          <a:off x="2106493" y="4000082"/>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B78E1716-B49B-4B7E-9FDC-CEC06BD4CA0D}" cxnId="{EDEFA59C-AED8-4127-819F-40B7B397BDED}" type="parTrans">
      <dgm:prSet/>
      <dgm:spPr/>
      <dgm:t>
        <a:bodyPr/>
        <a:lstStyle/>
        <a:p>
          <a:endParaRPr lang="zh-CN" altLang="en-US"/>
        </a:p>
      </dgm:t>
    </dgm:pt>
    <dgm:pt modelId="{B7B363DD-94A7-4727-BBC0-47A3C39BCA3F}" cxnId="{EDEFA59C-AED8-4127-819F-40B7B397BDED}" type="sibTrans">
      <dgm:prSet/>
      <dgm:spPr>
        <a:xfrm>
          <a:off x="1872063" y="677955"/>
          <a:ext cx="4526112" cy="4526112"/>
        </a:xfrm>
        <a:prstGeom prst="blockArc">
          <a:avLst>
            <a:gd name="adj1" fmla="val 7560000"/>
            <a:gd name="adj2" fmla="val 1188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75DEF919-AD22-4524-989F-BC02B0977936}">
      <dgm:prSet phldrT="[文本]"/>
      <dgm:spPr>
        <a:xfrm>
          <a:off x="1303465" y="152861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173237C7-4868-46EC-BE71-9DBE24CA459E}" cxnId="{D1C9DFD3-1752-4FD3-9560-0E9597E976AC}" type="parTrans">
      <dgm:prSet/>
      <dgm:spPr/>
      <dgm:t>
        <a:bodyPr/>
        <a:lstStyle/>
        <a:p>
          <a:endParaRPr lang="zh-CN" altLang="en-US"/>
        </a:p>
      </dgm:t>
    </dgm:pt>
    <dgm:pt modelId="{C0E145EB-B89B-4142-970B-5903E5189776}" cxnId="{D1C9DFD3-1752-4FD3-9560-0E9597E976AC}" type="sibTrans">
      <dgm:prSet/>
      <dgm:spPr>
        <a:xfrm>
          <a:off x="1872063" y="677955"/>
          <a:ext cx="4526112" cy="4526112"/>
        </a:xfrm>
        <a:prstGeom prst="blockArc">
          <a:avLst>
            <a:gd name="adj1" fmla="val 11880000"/>
            <a:gd name="adj2" fmla="val 1620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46B32234-20BA-4763-8370-4FDB781A27F1}">
      <dgm:prSet phldrT="[文本]"/>
      <dgm:spPr>
        <a:xfrm>
          <a:off x="4705147" y="4000082"/>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87AB71CF-EF3D-423B-B611-83F3593B8F7D}" cxnId="{FE28D17E-6F48-4508-8C7A-D03DD57B4F71}" type="parTrans">
      <dgm:prSet/>
      <dgm:spPr/>
      <dgm:t>
        <a:bodyPr/>
        <a:lstStyle/>
        <a:p>
          <a:endParaRPr lang="zh-CN" altLang="en-US"/>
        </a:p>
      </dgm:t>
    </dgm:pt>
    <dgm:pt modelId="{1FFF4684-153E-4EE1-9507-704DBDF258FD}" cxnId="{FE28D17E-6F48-4508-8C7A-D03DD57B4F71}" type="sibTrans">
      <dgm:prSet/>
      <dgm:spPr>
        <a:xfrm>
          <a:off x="1872063" y="677955"/>
          <a:ext cx="4526112" cy="4526112"/>
        </a:xfrm>
        <a:prstGeom prst="blockArc">
          <a:avLst>
            <a:gd name="adj1" fmla="val 3240000"/>
            <a:gd name="adj2" fmla="val 756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AF22F892-6F12-4C99-ADF6-3361B11DAA54}" type="pres">
      <dgm:prSet presAssocID="{01841D94-F9FA-4B62-8D73-C267F19386C6}" presName="Name0" presStyleCnt="0">
        <dgm:presLayoutVars>
          <dgm:chMax val="1"/>
          <dgm:dir/>
          <dgm:animLvl val="ctr"/>
          <dgm:resizeHandles val="exact"/>
        </dgm:presLayoutVars>
      </dgm:prSet>
      <dgm:spPr/>
    </dgm:pt>
    <dgm:pt modelId="{A938B7C6-DEFA-4230-AB4A-7048ED69D39B}" type="pres">
      <dgm:prSet presAssocID="{EFD7B71C-2E79-43CC-B118-2A60A93F9FF7}" presName="centerShape" presStyleLbl="node0" presStyleIdx="0" presStyleCnt="1"/>
      <dgm:spPr/>
    </dgm:pt>
    <dgm:pt modelId="{892934C2-D0A2-4AC3-ACFE-DC2144433CE7}" type="pres">
      <dgm:prSet presAssocID="{E33567E4-8B43-49F7-80AF-4DF41A34082C}" presName="node" presStyleLbl="node1" presStyleIdx="0" presStyleCnt="5">
        <dgm:presLayoutVars>
          <dgm:bulletEnabled val="1"/>
        </dgm:presLayoutVars>
      </dgm:prSet>
      <dgm:spPr/>
    </dgm:pt>
    <dgm:pt modelId="{5DA2A742-6906-4DA2-9B4A-FF9AE4D721BE}" type="pres">
      <dgm:prSet presAssocID="{E33567E4-8B43-49F7-80AF-4DF41A34082C}" presName="dummy" presStyleCnt="0"/>
      <dgm:spPr/>
    </dgm:pt>
    <dgm:pt modelId="{266CEB8E-F5C8-4222-B770-0C21D392CB91}" type="pres">
      <dgm:prSet presAssocID="{89176B85-2201-44B3-9E0F-8E457B20B22B}" presName="sibTrans" presStyleLbl="sibTrans2D1" presStyleIdx="0" presStyleCnt="5"/>
      <dgm:spPr/>
    </dgm:pt>
    <dgm:pt modelId="{9CE9557B-6994-4CB1-9169-0E21262AA51E}" type="pres">
      <dgm:prSet presAssocID="{995972CD-9BBE-471B-9178-1EF3526D8A77}" presName="node" presStyleLbl="node1" presStyleIdx="1" presStyleCnt="5">
        <dgm:presLayoutVars>
          <dgm:bulletEnabled val="1"/>
        </dgm:presLayoutVars>
      </dgm:prSet>
      <dgm:spPr/>
    </dgm:pt>
    <dgm:pt modelId="{86CB82D0-1BD7-46E3-809F-91BA7EE7305B}" type="pres">
      <dgm:prSet presAssocID="{995972CD-9BBE-471B-9178-1EF3526D8A77}" presName="dummy" presStyleCnt="0"/>
      <dgm:spPr/>
    </dgm:pt>
    <dgm:pt modelId="{8EB642BE-BBA0-4B32-9E4B-0DF2308EF19F}" type="pres">
      <dgm:prSet presAssocID="{ADB9CA36-B781-4C92-B1FA-998126F8A29B}" presName="sibTrans" presStyleLbl="sibTrans2D1" presStyleIdx="1" presStyleCnt="5"/>
      <dgm:spPr/>
    </dgm:pt>
    <dgm:pt modelId="{B385A5A5-1C76-431F-BFA1-E9E80CFA31F2}" type="pres">
      <dgm:prSet presAssocID="{46B32234-20BA-4763-8370-4FDB781A27F1}" presName="node" presStyleLbl="node1" presStyleIdx="2" presStyleCnt="5">
        <dgm:presLayoutVars>
          <dgm:bulletEnabled val="1"/>
        </dgm:presLayoutVars>
      </dgm:prSet>
      <dgm:spPr/>
    </dgm:pt>
    <dgm:pt modelId="{39907507-DAF0-4DBC-B5F7-94ED15E7D882}" type="pres">
      <dgm:prSet presAssocID="{46B32234-20BA-4763-8370-4FDB781A27F1}" presName="dummy" presStyleCnt="0"/>
      <dgm:spPr/>
    </dgm:pt>
    <dgm:pt modelId="{37349EC0-5632-4E47-BC6C-000DB8A45795}" type="pres">
      <dgm:prSet presAssocID="{1FFF4684-153E-4EE1-9507-704DBDF258FD}" presName="sibTrans" presStyleLbl="sibTrans2D1" presStyleIdx="2" presStyleCnt="5"/>
      <dgm:spPr/>
    </dgm:pt>
    <dgm:pt modelId="{962E9FA2-6DB5-4F88-8B93-C71250070417}" type="pres">
      <dgm:prSet presAssocID="{DB846DE3-315D-4A88-B823-F9686A8E4C36}" presName="node" presStyleLbl="node1" presStyleIdx="3" presStyleCnt="5">
        <dgm:presLayoutVars>
          <dgm:bulletEnabled val="1"/>
        </dgm:presLayoutVars>
      </dgm:prSet>
      <dgm:spPr/>
    </dgm:pt>
    <dgm:pt modelId="{1EAC553E-65B4-4296-BE5F-AF6A12F80E27}" type="pres">
      <dgm:prSet presAssocID="{DB846DE3-315D-4A88-B823-F9686A8E4C36}" presName="dummy" presStyleCnt="0"/>
      <dgm:spPr/>
    </dgm:pt>
    <dgm:pt modelId="{17266EE4-8D86-4C7C-B6F8-63344BE19CAD}" type="pres">
      <dgm:prSet presAssocID="{B7B363DD-94A7-4727-BBC0-47A3C39BCA3F}" presName="sibTrans" presStyleLbl="sibTrans2D1" presStyleIdx="3" presStyleCnt="5"/>
      <dgm:spPr/>
    </dgm:pt>
    <dgm:pt modelId="{42CFC7EE-777C-45D6-B921-FB6EABD91B0D}" type="pres">
      <dgm:prSet presAssocID="{75DEF919-AD22-4524-989F-BC02B0977936}" presName="node" presStyleLbl="node1" presStyleIdx="4" presStyleCnt="5">
        <dgm:presLayoutVars>
          <dgm:bulletEnabled val="1"/>
        </dgm:presLayoutVars>
      </dgm:prSet>
      <dgm:spPr/>
    </dgm:pt>
    <dgm:pt modelId="{F1C61D2A-6BCD-4924-A5CB-1E3355A0AB84}" type="pres">
      <dgm:prSet presAssocID="{75DEF919-AD22-4524-989F-BC02B0977936}" presName="dummy" presStyleCnt="0"/>
      <dgm:spPr/>
    </dgm:pt>
    <dgm:pt modelId="{9CAC902B-B9FD-4B64-A717-0F31C28F0B91}" type="pres">
      <dgm:prSet presAssocID="{C0E145EB-B89B-4142-970B-5903E5189776}" presName="sibTrans" presStyleLbl="sibTrans2D1" presStyleIdx="4" presStyleCnt="5"/>
      <dgm:spPr/>
    </dgm:pt>
  </dgm:ptLst>
  <dgm:cxnLst>
    <dgm:cxn modelId="{2A92A40E-39E9-4AF9-B1B0-2BBC9E6F4F4D}" type="presOf" srcId="{89176B85-2201-44B3-9E0F-8E457B20B22B}" destId="{266CEB8E-F5C8-4222-B770-0C21D392CB91}" srcOrd="0" destOrd="0" presId="urn:microsoft.com/office/officeart/2005/8/layout/radial6"/>
    <dgm:cxn modelId="{4AE9041D-4C99-4715-B662-DB1B25B8FDCE}" srcId="{EFD7B71C-2E79-43CC-B118-2A60A93F9FF7}" destId="{995972CD-9BBE-471B-9178-1EF3526D8A77}" srcOrd="1" destOrd="0" parTransId="{0BE5D3DE-4828-4844-9CDE-6799A6333446}" sibTransId="{ADB9CA36-B781-4C92-B1FA-998126F8A29B}"/>
    <dgm:cxn modelId="{66785B2E-5FFB-4B68-832C-5CE63CE64A31}" type="presOf" srcId="{46B32234-20BA-4763-8370-4FDB781A27F1}" destId="{B385A5A5-1C76-431F-BFA1-E9E80CFA31F2}" srcOrd="0" destOrd="0" presId="urn:microsoft.com/office/officeart/2005/8/layout/radial6"/>
    <dgm:cxn modelId="{F0A97050-BECF-4EE7-BB4A-526900512B4E}" type="presOf" srcId="{E33567E4-8B43-49F7-80AF-4DF41A34082C}" destId="{892934C2-D0A2-4AC3-ACFE-DC2144433CE7}" srcOrd="0" destOrd="0" presId="urn:microsoft.com/office/officeart/2005/8/layout/radial6"/>
    <dgm:cxn modelId="{DAE25B67-4976-4DB5-B106-3B3C3E1DD2A2}" type="presOf" srcId="{B7B363DD-94A7-4727-BBC0-47A3C39BCA3F}" destId="{17266EE4-8D86-4C7C-B6F8-63344BE19CAD}" srcOrd="0" destOrd="0" presId="urn:microsoft.com/office/officeart/2005/8/layout/radial6"/>
    <dgm:cxn modelId="{79FA2476-D786-4E65-8397-F9A349F084FA}" type="presOf" srcId="{DB846DE3-315D-4A88-B823-F9686A8E4C36}" destId="{962E9FA2-6DB5-4F88-8B93-C71250070417}" srcOrd="0" destOrd="0" presId="urn:microsoft.com/office/officeart/2005/8/layout/radial6"/>
    <dgm:cxn modelId="{9E588676-E91E-423A-97AE-B15C63E291CA}" type="presOf" srcId="{995972CD-9BBE-471B-9178-1EF3526D8A77}" destId="{9CE9557B-6994-4CB1-9169-0E21262AA51E}" srcOrd="0" destOrd="0" presId="urn:microsoft.com/office/officeart/2005/8/layout/radial6"/>
    <dgm:cxn modelId="{FE28D17E-6F48-4508-8C7A-D03DD57B4F71}" srcId="{EFD7B71C-2E79-43CC-B118-2A60A93F9FF7}" destId="{46B32234-20BA-4763-8370-4FDB781A27F1}" srcOrd="2" destOrd="0" parTransId="{87AB71CF-EF3D-423B-B611-83F3593B8F7D}" sibTransId="{1FFF4684-153E-4EE1-9507-704DBDF258FD}"/>
    <dgm:cxn modelId="{D18A3986-7A79-47FA-B3A3-7F7519BC4119}" type="presOf" srcId="{75DEF919-AD22-4524-989F-BC02B0977936}" destId="{42CFC7EE-777C-45D6-B921-FB6EABD91B0D}" srcOrd="0" destOrd="0" presId="urn:microsoft.com/office/officeart/2005/8/layout/radial6"/>
    <dgm:cxn modelId="{9FDB5A91-8794-4BD7-966F-8178621B90EE}" type="presOf" srcId="{EFD7B71C-2E79-43CC-B118-2A60A93F9FF7}" destId="{A938B7C6-DEFA-4230-AB4A-7048ED69D39B}" srcOrd="0" destOrd="0" presId="urn:microsoft.com/office/officeart/2005/8/layout/radial6"/>
    <dgm:cxn modelId="{EDEFA59C-AED8-4127-819F-40B7B397BDED}" srcId="{EFD7B71C-2E79-43CC-B118-2A60A93F9FF7}" destId="{DB846DE3-315D-4A88-B823-F9686A8E4C36}" srcOrd="3" destOrd="0" parTransId="{B78E1716-B49B-4B7E-9FDC-CEC06BD4CA0D}" sibTransId="{B7B363DD-94A7-4727-BBC0-47A3C39BCA3F}"/>
    <dgm:cxn modelId="{DD88B49E-C9F0-4CE1-B00D-FCF5348F9A38}" type="presOf" srcId="{1FFF4684-153E-4EE1-9507-704DBDF258FD}" destId="{37349EC0-5632-4E47-BC6C-000DB8A45795}" srcOrd="0" destOrd="0" presId="urn:microsoft.com/office/officeart/2005/8/layout/radial6"/>
    <dgm:cxn modelId="{B198E5B5-DB30-433A-8250-6486DD002207}" type="presOf" srcId="{C0E145EB-B89B-4142-970B-5903E5189776}" destId="{9CAC902B-B9FD-4B64-A717-0F31C28F0B91}" srcOrd="0" destOrd="0" presId="urn:microsoft.com/office/officeart/2005/8/layout/radial6"/>
    <dgm:cxn modelId="{CB9730BC-F02A-4E57-AEFF-20AF5A006685}" srcId="{01841D94-F9FA-4B62-8D73-C267F19386C6}" destId="{EFD7B71C-2E79-43CC-B118-2A60A93F9FF7}" srcOrd="0" destOrd="0" parTransId="{42BC6652-4BD6-43C0-89AC-9AB297F91ED9}" sibTransId="{A5030743-4384-4665-80A2-E951F43CE172}"/>
    <dgm:cxn modelId="{D1C9DFD3-1752-4FD3-9560-0E9597E976AC}" srcId="{EFD7B71C-2E79-43CC-B118-2A60A93F9FF7}" destId="{75DEF919-AD22-4524-989F-BC02B0977936}" srcOrd="4" destOrd="0" parTransId="{173237C7-4868-46EC-BE71-9DBE24CA459E}" sibTransId="{C0E145EB-B89B-4142-970B-5903E5189776}"/>
    <dgm:cxn modelId="{F4950EF0-7500-4F6A-AB1A-6B4C2646E17A}" srcId="{EFD7B71C-2E79-43CC-B118-2A60A93F9FF7}" destId="{E33567E4-8B43-49F7-80AF-4DF41A34082C}" srcOrd="0" destOrd="0" parTransId="{2E532A35-DA88-47FE-B490-E0EA3718C05B}" sibTransId="{89176B85-2201-44B3-9E0F-8E457B20B22B}"/>
    <dgm:cxn modelId="{CF6077F2-DDF7-4765-B20A-233B581E38CD}" type="presOf" srcId="{01841D94-F9FA-4B62-8D73-C267F19386C6}" destId="{AF22F892-6F12-4C99-ADF6-3361B11DAA54}" srcOrd="0" destOrd="0" presId="urn:microsoft.com/office/officeart/2005/8/layout/radial6"/>
    <dgm:cxn modelId="{5E7820FC-2D91-4D52-98A9-1212D1ACCF17}" type="presOf" srcId="{ADB9CA36-B781-4C92-B1FA-998126F8A29B}" destId="{8EB642BE-BBA0-4B32-9E4B-0DF2308EF19F}" srcOrd="0" destOrd="0" presId="urn:microsoft.com/office/officeart/2005/8/layout/radial6"/>
    <dgm:cxn modelId="{A0C04F47-67BB-4EF2-9C6E-AD81304A6C16}" type="presParOf" srcId="{AF22F892-6F12-4C99-ADF6-3361B11DAA54}" destId="{A938B7C6-DEFA-4230-AB4A-7048ED69D39B}" srcOrd="0" destOrd="0" presId="urn:microsoft.com/office/officeart/2005/8/layout/radial6"/>
    <dgm:cxn modelId="{E96F8F1B-310E-46D8-9BE6-BCE7AFA6B127}" type="presParOf" srcId="{AF22F892-6F12-4C99-ADF6-3361B11DAA54}" destId="{892934C2-D0A2-4AC3-ACFE-DC2144433CE7}" srcOrd="1" destOrd="0" presId="urn:microsoft.com/office/officeart/2005/8/layout/radial6"/>
    <dgm:cxn modelId="{71018EF2-4B37-4D00-A06D-719C10CD721A}" type="presParOf" srcId="{AF22F892-6F12-4C99-ADF6-3361B11DAA54}" destId="{5DA2A742-6906-4DA2-9B4A-FF9AE4D721BE}" srcOrd="2" destOrd="0" presId="urn:microsoft.com/office/officeart/2005/8/layout/radial6"/>
    <dgm:cxn modelId="{EFFCB945-6F63-4F58-8BCA-4FE44E4CF9B2}" type="presParOf" srcId="{AF22F892-6F12-4C99-ADF6-3361B11DAA54}" destId="{266CEB8E-F5C8-4222-B770-0C21D392CB91}" srcOrd="3" destOrd="0" presId="urn:microsoft.com/office/officeart/2005/8/layout/radial6"/>
    <dgm:cxn modelId="{93137AEE-1A08-4469-8192-C7656360BC20}" type="presParOf" srcId="{AF22F892-6F12-4C99-ADF6-3361B11DAA54}" destId="{9CE9557B-6994-4CB1-9169-0E21262AA51E}" srcOrd="4" destOrd="0" presId="urn:microsoft.com/office/officeart/2005/8/layout/radial6"/>
    <dgm:cxn modelId="{9B0DA920-0A35-4741-8312-1D943F174C1E}" type="presParOf" srcId="{AF22F892-6F12-4C99-ADF6-3361B11DAA54}" destId="{86CB82D0-1BD7-46E3-809F-91BA7EE7305B}" srcOrd="5" destOrd="0" presId="urn:microsoft.com/office/officeart/2005/8/layout/radial6"/>
    <dgm:cxn modelId="{3A0AAD9C-1F17-4722-9BB3-77A166A15C79}" type="presParOf" srcId="{AF22F892-6F12-4C99-ADF6-3361B11DAA54}" destId="{8EB642BE-BBA0-4B32-9E4B-0DF2308EF19F}" srcOrd="6" destOrd="0" presId="urn:microsoft.com/office/officeart/2005/8/layout/radial6"/>
    <dgm:cxn modelId="{BF9F6E09-45DD-40D3-A840-59E47B05D7D3}" type="presParOf" srcId="{AF22F892-6F12-4C99-ADF6-3361B11DAA54}" destId="{B385A5A5-1C76-431F-BFA1-E9E80CFA31F2}" srcOrd="7" destOrd="0" presId="urn:microsoft.com/office/officeart/2005/8/layout/radial6"/>
    <dgm:cxn modelId="{600C63E6-63FB-42EF-A122-82D50983E5AF}" type="presParOf" srcId="{AF22F892-6F12-4C99-ADF6-3361B11DAA54}" destId="{39907507-DAF0-4DBC-B5F7-94ED15E7D882}" srcOrd="8" destOrd="0" presId="urn:microsoft.com/office/officeart/2005/8/layout/radial6"/>
    <dgm:cxn modelId="{2E5BAF64-65FB-49B4-BAB5-1988DF851881}" type="presParOf" srcId="{AF22F892-6F12-4C99-ADF6-3361B11DAA54}" destId="{37349EC0-5632-4E47-BC6C-000DB8A45795}" srcOrd="9" destOrd="0" presId="urn:microsoft.com/office/officeart/2005/8/layout/radial6"/>
    <dgm:cxn modelId="{685A6D2C-0DF5-4F9E-81CF-E44F665F8002}" type="presParOf" srcId="{AF22F892-6F12-4C99-ADF6-3361B11DAA54}" destId="{962E9FA2-6DB5-4F88-8B93-C71250070417}" srcOrd="10" destOrd="0" presId="urn:microsoft.com/office/officeart/2005/8/layout/radial6"/>
    <dgm:cxn modelId="{83A03B2C-0CFA-495B-AF08-4B05297C87D2}" type="presParOf" srcId="{AF22F892-6F12-4C99-ADF6-3361B11DAA54}" destId="{1EAC553E-65B4-4296-BE5F-AF6A12F80E27}" srcOrd="11" destOrd="0" presId="urn:microsoft.com/office/officeart/2005/8/layout/radial6"/>
    <dgm:cxn modelId="{61FF6EA4-0762-4561-BAAF-376FAACB0382}" type="presParOf" srcId="{AF22F892-6F12-4C99-ADF6-3361B11DAA54}" destId="{17266EE4-8D86-4C7C-B6F8-63344BE19CAD}" srcOrd="12" destOrd="0" presId="urn:microsoft.com/office/officeart/2005/8/layout/radial6"/>
    <dgm:cxn modelId="{918420BD-5D11-4DE9-9D84-E36457C8B296}" type="presParOf" srcId="{AF22F892-6F12-4C99-ADF6-3361B11DAA54}" destId="{42CFC7EE-777C-45D6-B921-FB6EABD91B0D}" srcOrd="13" destOrd="0" presId="urn:microsoft.com/office/officeart/2005/8/layout/radial6"/>
    <dgm:cxn modelId="{3B9BBD84-B4A8-477F-A54E-08B010A61590}" type="presParOf" srcId="{AF22F892-6F12-4C99-ADF6-3361B11DAA54}" destId="{F1C61D2A-6BCD-4924-A5CB-1E3355A0AB84}" srcOrd="14" destOrd="0" presId="urn:microsoft.com/office/officeart/2005/8/layout/radial6"/>
    <dgm:cxn modelId="{F251D3F3-CE97-47E4-95D2-9E8F27E1BFCA}" type="presParOf" srcId="{AF22F892-6F12-4C99-ADF6-3361B11DAA54}" destId="{9CAC902B-B9FD-4B64-A717-0F31C28F0B91}" srcOrd="15"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122843" cy="3492347"/>
        <a:chOff x="0" y="0"/>
        <a:chExt cx="5122843" cy="3492347"/>
      </a:xfrm>
    </dsp:grpSpPr>
    <dsp:sp modelId="{F7D82114-49CD-4072-B011-0B908DE4B80C}">
      <dsp:nvSpPr>
        <dsp:cNvPr id="5" name="空心弧 4"/>
        <dsp:cNvSpPr/>
      </dsp:nvSpPr>
      <dsp:spPr bwMode="white">
        <a:xfrm>
          <a:off x="1144668" y="329420"/>
          <a:ext cx="2833507" cy="2833507"/>
        </a:xfrm>
        <a:prstGeom prst="blockArc">
          <a:avLst>
            <a:gd name="adj1" fmla="val 16199999"/>
            <a:gd name="adj2" fmla="val 0"/>
            <a:gd name="adj3" fmla="val 3962"/>
          </a:avLst>
        </a:prstGeom>
        <a:solidFill>
          <a:srgbClr val="FFC000">
            <a:hueOff val="0"/>
            <a:satOff val="0"/>
            <a:lumOff val="0"/>
            <a:alphaOff val="0"/>
          </a:srgbClr>
        </a:solidFill>
        <a:ln>
          <a:noFill/>
        </a:ln>
        <a:effectLst/>
      </dsp:spPr>
      <dsp:style>
        <a:lnRef idx="0">
          <a:schemeClr val="lt1"/>
        </a:lnRef>
        <a:fillRef idx="1">
          <a:schemeClr val="accent4">
            <a:hueOff val="0"/>
            <a:satOff val="0"/>
            <a:lumOff val="0"/>
            <a:alpha val="100000"/>
          </a:schemeClr>
        </a:fillRef>
        <a:effectRef idx="0">
          <a:scrgbClr r="0" g="0" b="0"/>
        </a:effectRef>
        <a:fontRef idx="minor">
          <a:schemeClr val="lt1"/>
        </a:fontRef>
      </dsp:style>
      <dsp:txXfrm>
        <a:off x="1144668" y="329420"/>
        <a:ext cx="2833507" cy="2833507"/>
      </dsp:txXfrm>
    </dsp:sp>
    <dsp:sp modelId="{35EC4F1B-67C9-478A-A764-C79D7A12B081}">
      <dsp:nvSpPr>
        <dsp:cNvPr id="7" name="空心弧 6"/>
        <dsp:cNvSpPr/>
      </dsp:nvSpPr>
      <dsp:spPr bwMode="white">
        <a:xfrm>
          <a:off x="1144668" y="329420"/>
          <a:ext cx="2833507" cy="2833507"/>
        </a:xfrm>
        <a:prstGeom prst="blockArc">
          <a:avLst>
            <a:gd name="adj1" fmla="val 0"/>
            <a:gd name="adj2" fmla="val 5400000"/>
            <a:gd name="adj3" fmla="val 3962"/>
          </a:avLst>
        </a:prstGeom>
        <a:solidFill>
          <a:srgbClr val="FFC000">
            <a:hueOff val="3465231"/>
            <a:satOff val="-15987"/>
            <a:lumOff val="588"/>
            <a:alphaOff val="0"/>
          </a:srgbClr>
        </a:solidFill>
        <a:ln>
          <a:noFill/>
        </a:ln>
        <a:effectLst/>
      </dsp:spPr>
      <dsp:style>
        <a:lnRef idx="0">
          <a:schemeClr val="lt1"/>
        </a:lnRef>
        <a:fillRef idx="1">
          <a:schemeClr val="accent4">
            <a:hueOff val="3259999"/>
            <a:satOff val="-13594"/>
            <a:lumOff val="3137"/>
            <a:alpha val="100000"/>
          </a:schemeClr>
        </a:fillRef>
        <a:effectRef idx="0">
          <a:scrgbClr r="0" g="0" b="0"/>
        </a:effectRef>
        <a:fontRef idx="minor">
          <a:schemeClr val="lt1"/>
        </a:fontRef>
      </dsp:style>
      <dsp:txXfrm>
        <a:off x="1144668" y="329420"/>
        <a:ext cx="2833507" cy="2833507"/>
      </dsp:txXfrm>
    </dsp:sp>
    <dsp:sp modelId="{786632E1-C471-40F2-AD5E-5F987268003D}">
      <dsp:nvSpPr>
        <dsp:cNvPr id="9" name="空心弧 8"/>
        <dsp:cNvSpPr/>
      </dsp:nvSpPr>
      <dsp:spPr bwMode="white">
        <a:xfrm>
          <a:off x="1144668" y="329420"/>
          <a:ext cx="2833507" cy="2833507"/>
        </a:xfrm>
        <a:prstGeom prst="blockArc">
          <a:avLst>
            <a:gd name="adj1" fmla="val 5400000"/>
            <a:gd name="adj2" fmla="val 10800000"/>
            <a:gd name="adj3" fmla="val 3962"/>
          </a:avLst>
        </a:prstGeom>
        <a:solidFill>
          <a:srgbClr val="FFC000">
            <a:hueOff val="6930461"/>
            <a:satOff val="-31977"/>
            <a:lumOff val="1177"/>
            <a:alphaOff val="0"/>
          </a:srgbClr>
        </a:solidFill>
        <a:ln>
          <a:noFill/>
        </a:ln>
        <a:effectLst/>
      </dsp:spPr>
      <dsp:style>
        <a:lnRef idx="0">
          <a:schemeClr val="lt1"/>
        </a:lnRef>
        <a:fillRef idx="1">
          <a:schemeClr val="accent4">
            <a:hueOff val="6519999"/>
            <a:satOff val="-27189"/>
            <a:lumOff val="6275"/>
            <a:alpha val="100000"/>
          </a:schemeClr>
        </a:fillRef>
        <a:effectRef idx="0">
          <a:scrgbClr r="0" g="0" b="0"/>
        </a:effectRef>
        <a:fontRef idx="minor">
          <a:schemeClr val="lt1"/>
        </a:fontRef>
      </dsp:style>
      <dsp:txXfrm>
        <a:off x="1144668" y="329420"/>
        <a:ext cx="2833507" cy="2833507"/>
      </dsp:txXfrm>
    </dsp:sp>
    <dsp:sp modelId="{2580CD84-9132-49B4-9188-0F558D6F6BD8}">
      <dsp:nvSpPr>
        <dsp:cNvPr id="11" name="空心弧 10"/>
        <dsp:cNvSpPr/>
      </dsp:nvSpPr>
      <dsp:spPr bwMode="white">
        <a:xfrm>
          <a:off x="1144668" y="329420"/>
          <a:ext cx="2833507" cy="2833507"/>
        </a:xfrm>
        <a:prstGeom prst="blockArc">
          <a:avLst>
            <a:gd name="adj1" fmla="val 10800000"/>
            <a:gd name="adj2" fmla="val 16199999"/>
            <a:gd name="adj3" fmla="val 3962"/>
          </a:avLst>
        </a:prstGeom>
        <a:solidFill>
          <a:srgbClr val="FFC000">
            <a:hueOff val="10395692"/>
            <a:satOff val="-47966"/>
            <a:lumOff val="1765"/>
            <a:alphaOff val="0"/>
          </a:srgbClr>
        </a:solidFill>
        <a:ln>
          <a:noFill/>
        </a:ln>
        <a:effectLst/>
      </dsp:spPr>
      <dsp:style>
        <a:lnRef idx="0">
          <a:schemeClr val="lt1"/>
        </a:lnRef>
        <a:fillRef idx="1">
          <a:schemeClr val="accent4">
            <a:hueOff val="9780000"/>
            <a:satOff val="-40783"/>
            <a:lumOff val="9412"/>
            <a:alpha val="100000"/>
          </a:schemeClr>
        </a:fillRef>
        <a:effectRef idx="0">
          <a:scrgbClr r="0" g="0" b="0"/>
        </a:effectRef>
        <a:fontRef idx="minor">
          <a:schemeClr val="lt1"/>
        </a:fontRef>
      </dsp:style>
      <dsp:txXfrm>
        <a:off x="1144668" y="329420"/>
        <a:ext cx="2833507" cy="2833507"/>
      </dsp:txXfrm>
    </dsp:sp>
    <dsp:sp modelId="{46F65B78-9FDA-42A1-9B99-1D0A5A9F0AAA}">
      <dsp:nvSpPr>
        <dsp:cNvPr id="3" name="椭圆 2"/>
        <dsp:cNvSpPr/>
      </dsp:nvSpPr>
      <dsp:spPr bwMode="white">
        <a:xfrm>
          <a:off x="1942211" y="1126963"/>
          <a:ext cx="1238421" cy="1238421"/>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hemeClr val="lt1"/>
        </a:lnRef>
        <a:fillRef idx="1">
          <a:schemeClr val="accent3"/>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a:solidFill>
                <a:sysClr val="window" lastClr="FFFFFF"/>
              </a:solidFill>
              <a:latin typeface="微软雅黑" panose="020B0503020204020204" pitchFamily="34" charset="-122"/>
              <a:ea typeface="微软雅黑" panose="020B0503020204020204" pitchFamily="34" charset="-122"/>
              <a:cs typeface="+mn-cs"/>
            </a:rPr>
            <a:t>痛点难点</a:t>
          </a:r>
        </a:p>
      </dsp:txBody>
      <dsp:txXfrm>
        <a:off x="1942211" y="1126963"/>
        <a:ext cx="1238421" cy="1238421"/>
      </dsp:txXfrm>
    </dsp:sp>
    <dsp:sp modelId="{60942A60-890C-4E7F-BE71-833481216767}">
      <dsp:nvSpPr>
        <dsp:cNvPr id="4" name="椭圆 3"/>
        <dsp:cNvSpPr/>
      </dsp:nvSpPr>
      <dsp:spPr bwMode="white">
        <a:xfrm>
          <a:off x="2127974" y="0"/>
          <a:ext cx="866895" cy="866895"/>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22860" tIns="22860" rIns="22860" bIns="228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难</a:t>
          </a:r>
        </a:p>
      </dsp:txBody>
      <dsp:txXfrm>
        <a:off x="2127974" y="0"/>
        <a:ext cx="866895" cy="866895"/>
      </dsp:txXfrm>
    </dsp:sp>
    <dsp:sp modelId="{2AB611F7-A4C2-4FD3-8AF6-82171FC53435}">
      <dsp:nvSpPr>
        <dsp:cNvPr id="6" name="椭圆 5"/>
        <dsp:cNvSpPr/>
      </dsp:nvSpPr>
      <dsp:spPr bwMode="white">
        <a:xfrm>
          <a:off x="3440700" y="1312726"/>
          <a:ext cx="866895" cy="866895"/>
        </a:xfrm>
        <a:prstGeom prst="ellipse">
          <a:avLst/>
        </a:prstGeom>
        <a:solidFill>
          <a:srgbClr val="FFC000">
            <a:hueOff val="3465231"/>
            <a:satOff val="-15987"/>
            <a:lumOff val="588"/>
            <a:alphaOff val="0"/>
          </a:srgbClr>
        </a:solidFill>
        <a:ln w="12700" cap="flat" cmpd="sng" algn="ctr">
          <a:solidFill>
            <a:sysClr val="window" lastClr="FFFFFF">
              <a:hueOff val="0"/>
              <a:satOff val="0"/>
              <a:lumOff val="0"/>
              <a:alphaOff val="0"/>
            </a:sysClr>
          </a:solidFill>
          <a:prstDash val="solid"/>
          <a:miter lim="800000"/>
        </a:ln>
        <a:effectLst/>
      </dsp:spPr>
      <dsp:style>
        <a:lnRef idx="2">
          <a:schemeClr val="lt1"/>
        </a:lnRef>
        <a:fillRef idx="1">
          <a:schemeClr val="accent4">
            <a:hueOff val="3259999"/>
            <a:satOff val="-13594"/>
            <a:lumOff val="3137"/>
            <a:alpha val="100000"/>
          </a:schemeClr>
        </a:fillRef>
        <a:effectRef idx="0">
          <a:scrgbClr r="0" g="0" b="0"/>
        </a:effectRef>
        <a:fontRef idx="minor">
          <a:schemeClr val="lt1"/>
        </a:fontRef>
      </dsp:style>
      <dsp:txBody>
        <a:bodyPr lIns="22860" tIns="22860" rIns="22860" bIns="228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数据</a:t>
          </a:r>
        </a:p>
      </dsp:txBody>
      <dsp:txXfrm>
        <a:off x="3440700" y="1312726"/>
        <a:ext cx="866895" cy="866895"/>
      </dsp:txXfrm>
    </dsp:sp>
    <dsp:sp modelId="{D35E5249-5D83-4C38-ADA2-31A958E81419}">
      <dsp:nvSpPr>
        <dsp:cNvPr id="8" name="椭圆 7"/>
        <dsp:cNvSpPr/>
      </dsp:nvSpPr>
      <dsp:spPr bwMode="white">
        <a:xfrm>
          <a:off x="2127974" y="2625452"/>
          <a:ext cx="866895" cy="866895"/>
        </a:xfrm>
        <a:prstGeom prst="ellipse">
          <a:avLst/>
        </a:prstGeom>
        <a:solidFill>
          <a:srgbClr val="FFC000">
            <a:hueOff val="6930461"/>
            <a:satOff val="-31977"/>
            <a:lumOff val="1177"/>
            <a:alphaOff val="0"/>
          </a:srgbClr>
        </a:solidFill>
        <a:ln w="12700" cap="flat" cmpd="sng" algn="ctr">
          <a:solidFill>
            <a:sysClr val="window" lastClr="FFFFFF">
              <a:hueOff val="0"/>
              <a:satOff val="0"/>
              <a:lumOff val="0"/>
              <a:alphaOff val="0"/>
            </a:sysClr>
          </a:solidFill>
          <a:prstDash val="solid"/>
          <a:miter lim="800000"/>
        </a:ln>
        <a:effectLst/>
      </dsp:spPr>
      <dsp:style>
        <a:lnRef idx="2">
          <a:schemeClr val="lt1"/>
        </a:lnRef>
        <a:fillRef idx="1">
          <a:schemeClr val="accent4">
            <a:hueOff val="6519999"/>
            <a:satOff val="-27189"/>
            <a:lumOff val="6275"/>
            <a:alpha val="100000"/>
          </a:schemeClr>
        </a:fillRef>
        <a:effectRef idx="0">
          <a:scrgbClr r="0" g="0" b="0"/>
        </a:effectRef>
        <a:fontRef idx="minor">
          <a:schemeClr val="lt1"/>
        </a:fontRef>
      </dsp:style>
      <dsp:txBody>
        <a:bodyPr lIns="22860" tIns="22860" rIns="22860" bIns="228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慢</a:t>
          </a:r>
        </a:p>
      </dsp:txBody>
      <dsp:txXfrm>
        <a:off x="2127974" y="2625452"/>
        <a:ext cx="866895" cy="866895"/>
      </dsp:txXfrm>
    </dsp:sp>
    <dsp:sp modelId="{DE80E329-F31D-4BA7-9769-56B0B7B11CF3}">
      <dsp:nvSpPr>
        <dsp:cNvPr id="10" name="椭圆 9"/>
        <dsp:cNvSpPr/>
      </dsp:nvSpPr>
      <dsp:spPr bwMode="white">
        <a:xfrm>
          <a:off x="815248" y="1312726"/>
          <a:ext cx="866895" cy="866895"/>
        </a:xfrm>
        <a:prstGeom prst="ellipse">
          <a:avLst/>
        </a:prstGeom>
        <a:solidFill>
          <a:srgbClr val="FFC000">
            <a:hueOff val="10395692"/>
            <a:satOff val="-47966"/>
            <a:lumOff val="1765"/>
            <a:alphaOff val="0"/>
          </a:srgbClr>
        </a:solidFill>
        <a:ln w="12700" cap="flat" cmpd="sng" algn="ctr">
          <a:solidFill>
            <a:sysClr val="window" lastClr="FFFFFF">
              <a:hueOff val="0"/>
              <a:satOff val="0"/>
              <a:lumOff val="0"/>
              <a:alphaOff val="0"/>
            </a:sysClr>
          </a:solidFill>
          <a:prstDash val="solid"/>
          <a:miter lim="800000"/>
        </a:ln>
        <a:effectLst/>
      </dsp:spPr>
      <dsp:style>
        <a:lnRef idx="2">
          <a:schemeClr val="lt1"/>
        </a:lnRef>
        <a:fillRef idx="1">
          <a:schemeClr val="accent4">
            <a:hueOff val="9780000"/>
            <a:satOff val="-40783"/>
            <a:lumOff val="9412"/>
            <a:alpha val="100000"/>
          </a:schemeClr>
        </a:fillRef>
        <a:effectRef idx="0">
          <a:scrgbClr r="0" g="0" b="0"/>
        </a:effectRef>
        <a:fontRef idx="minor">
          <a:schemeClr val="lt1"/>
        </a:fontRef>
      </dsp:style>
      <dsp:txBody>
        <a:bodyPr lIns="22860" tIns="22860" rIns="22860" bIns="228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不确定</a:t>
          </a:r>
        </a:p>
      </dsp:txBody>
      <dsp:txXfrm>
        <a:off x="815248" y="1312726"/>
        <a:ext cx="866895" cy="866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470797" cy="3644537"/>
        <a:chOff x="0" y="0"/>
        <a:chExt cx="4470797" cy="3644537"/>
      </a:xfrm>
    </dsp:grpSpPr>
    <dsp:sp modelId="{266CEB8E-F5C8-4222-B770-0C21D392CB91}">
      <dsp:nvSpPr>
        <dsp:cNvPr id="5" name="空心弧 4"/>
        <dsp:cNvSpPr/>
      </dsp:nvSpPr>
      <dsp:spPr bwMode="white">
        <a:xfrm>
          <a:off x="642559" y="370363"/>
          <a:ext cx="3185679" cy="3185679"/>
        </a:xfrm>
        <a:prstGeom prst="blockArc">
          <a:avLst>
            <a:gd name="adj1" fmla="val 16199999"/>
            <a:gd name="adj2" fmla="val 20520000"/>
            <a:gd name="adj3" fmla="val 3962"/>
          </a:avLst>
        </a:prstGeom>
        <a:solidFill>
          <a:srgbClr val="4472C4">
            <a:tint val="60000"/>
            <a:hueOff val="0"/>
            <a:satOff val="0"/>
            <a:lumOff val="0"/>
            <a:alphaOff val="0"/>
          </a:srgb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txXfrm>
        <a:off x="642559" y="370363"/>
        <a:ext cx="3185679" cy="3185679"/>
      </dsp:txXfrm>
    </dsp:sp>
    <dsp:sp modelId="{8EB642BE-BBA0-4B32-9E4B-0DF2308EF19F}">
      <dsp:nvSpPr>
        <dsp:cNvPr id="7" name="空心弧 6"/>
        <dsp:cNvSpPr/>
      </dsp:nvSpPr>
      <dsp:spPr bwMode="white">
        <a:xfrm>
          <a:off x="642559" y="370363"/>
          <a:ext cx="3185679" cy="3185679"/>
        </a:xfrm>
        <a:prstGeom prst="blockArc">
          <a:avLst>
            <a:gd name="adj1" fmla="val 20520000"/>
            <a:gd name="adj2" fmla="val 3240000"/>
            <a:gd name="adj3" fmla="val 3962"/>
          </a:avLst>
        </a:prstGeom>
        <a:solidFill>
          <a:srgbClr val="4472C4">
            <a:tint val="60000"/>
            <a:hueOff val="0"/>
            <a:satOff val="0"/>
            <a:lumOff val="0"/>
            <a:alphaOff val="0"/>
          </a:srgb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txXfrm>
        <a:off x="642559" y="370363"/>
        <a:ext cx="3185679" cy="3185679"/>
      </dsp:txXfrm>
    </dsp:sp>
    <dsp:sp modelId="{37349EC0-5632-4E47-BC6C-000DB8A45795}">
      <dsp:nvSpPr>
        <dsp:cNvPr id="9" name="空心弧 8"/>
        <dsp:cNvSpPr/>
      </dsp:nvSpPr>
      <dsp:spPr bwMode="white">
        <a:xfrm>
          <a:off x="642559" y="370363"/>
          <a:ext cx="3185679" cy="3185679"/>
        </a:xfrm>
        <a:prstGeom prst="blockArc">
          <a:avLst>
            <a:gd name="adj1" fmla="val 3240000"/>
            <a:gd name="adj2" fmla="val 7560000"/>
            <a:gd name="adj3" fmla="val 3962"/>
          </a:avLst>
        </a:prstGeom>
        <a:solidFill>
          <a:srgbClr val="4472C4">
            <a:tint val="60000"/>
            <a:hueOff val="0"/>
            <a:satOff val="0"/>
            <a:lumOff val="0"/>
            <a:alphaOff val="0"/>
          </a:srgb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txXfrm>
        <a:off x="642559" y="370363"/>
        <a:ext cx="3185679" cy="3185679"/>
      </dsp:txXfrm>
    </dsp:sp>
    <dsp:sp modelId="{17266EE4-8D86-4C7C-B6F8-63344BE19CAD}">
      <dsp:nvSpPr>
        <dsp:cNvPr id="11" name="空心弧 10"/>
        <dsp:cNvSpPr/>
      </dsp:nvSpPr>
      <dsp:spPr bwMode="white">
        <a:xfrm>
          <a:off x="642559" y="370363"/>
          <a:ext cx="3185679" cy="3185679"/>
        </a:xfrm>
        <a:prstGeom prst="blockArc">
          <a:avLst>
            <a:gd name="adj1" fmla="val 7560000"/>
            <a:gd name="adj2" fmla="val 11880000"/>
            <a:gd name="adj3" fmla="val 3962"/>
          </a:avLst>
        </a:prstGeom>
        <a:solidFill>
          <a:srgbClr val="4472C4">
            <a:tint val="60000"/>
            <a:hueOff val="0"/>
            <a:satOff val="0"/>
            <a:lumOff val="0"/>
            <a:alphaOff val="0"/>
          </a:srgb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txXfrm>
        <a:off x="642559" y="370363"/>
        <a:ext cx="3185679" cy="3185679"/>
      </dsp:txXfrm>
    </dsp:sp>
    <dsp:sp modelId="{9CAC902B-B9FD-4B64-A717-0F31C28F0B91}">
      <dsp:nvSpPr>
        <dsp:cNvPr id="13" name="空心弧 12"/>
        <dsp:cNvSpPr/>
      </dsp:nvSpPr>
      <dsp:spPr bwMode="white">
        <a:xfrm>
          <a:off x="642559" y="370363"/>
          <a:ext cx="3185679" cy="3185679"/>
        </a:xfrm>
        <a:prstGeom prst="blockArc">
          <a:avLst>
            <a:gd name="adj1" fmla="val 11880000"/>
            <a:gd name="adj2" fmla="val 16199999"/>
            <a:gd name="adj3" fmla="val 3962"/>
          </a:avLst>
        </a:prstGeom>
        <a:solidFill>
          <a:srgbClr val="4472C4">
            <a:tint val="60000"/>
            <a:hueOff val="0"/>
            <a:satOff val="0"/>
            <a:lumOff val="0"/>
            <a:alphaOff val="0"/>
          </a:srgb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txXfrm>
        <a:off x="642559" y="370363"/>
        <a:ext cx="3185679" cy="3185679"/>
      </dsp:txXfrm>
    </dsp:sp>
    <dsp:sp modelId="{A938B7C6-DEFA-4230-AB4A-7048ED69D39B}">
      <dsp:nvSpPr>
        <dsp:cNvPr id="3" name="椭圆 2"/>
        <dsp:cNvSpPr/>
      </dsp:nvSpPr>
      <dsp:spPr bwMode="white">
        <a:xfrm>
          <a:off x="1539227" y="1267032"/>
          <a:ext cx="1392342" cy="1392342"/>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69850" tIns="69850" rIns="69850" bIns="69850" anchor="ctr"/>
        <a:lstStyle>
          <a:lvl1pPr algn="ctr">
            <a:defRPr sz="5500"/>
          </a:lvl1pPr>
          <a:lvl2pPr marL="285750" indent="-285750" algn="ctr">
            <a:defRPr sz="4300"/>
          </a:lvl2pPr>
          <a:lvl3pPr marL="571500" indent="-285750" algn="ctr">
            <a:defRPr sz="4300"/>
          </a:lvl3pPr>
          <a:lvl4pPr marL="857250" indent="-285750" algn="ctr">
            <a:defRPr sz="4300"/>
          </a:lvl4pPr>
          <a:lvl5pPr marL="1143000" indent="-285750" algn="ctr">
            <a:defRPr sz="4300"/>
          </a:lvl5pPr>
          <a:lvl6pPr marL="1428750" indent="-285750" algn="ctr">
            <a:defRPr sz="4300"/>
          </a:lvl6pPr>
          <a:lvl7pPr marL="1714500" indent="-285750" algn="ctr">
            <a:defRPr sz="4300"/>
          </a:lvl7pPr>
          <a:lvl8pPr marL="2000250" indent="-285750" algn="ctr">
            <a:defRPr sz="4300"/>
          </a:lvl8pPr>
          <a:lvl9pPr marL="2286000" indent="-285750" algn="ctr">
            <a:defRPr sz="4300"/>
          </a:lvl9pPr>
        </a:lstStyle>
        <a:p>
          <a:pPr lvl="0">
            <a:lnSpc>
              <a:spcPct val="100000"/>
            </a:lnSpc>
            <a:spcBef>
              <a:spcPct val="0"/>
            </a:spcBef>
            <a:spcAft>
              <a:spcPct val="35000"/>
            </a:spcAft>
          </a:pPr>
          <a:endParaRPr lang="zh-CN" altLang="en-US" dirty="0">
            <a:solidFill>
              <a:sysClr val="window" lastClr="FFFFFF"/>
            </a:solidFill>
            <a:latin typeface="等线"/>
            <a:ea typeface="等线" panose="02010600030101010101" pitchFamily="2" charset="-122"/>
            <a:cs typeface="+mn-cs"/>
          </a:endParaRPr>
        </a:p>
      </dsp:txBody>
      <dsp:txXfrm>
        <a:off x="1539227" y="1267032"/>
        <a:ext cx="1392342" cy="1392342"/>
      </dsp:txXfrm>
    </dsp:sp>
    <dsp:sp modelId="{892934C2-D0A2-4AC3-ACFE-DC2144433CE7}">
      <dsp:nvSpPr>
        <dsp:cNvPr id="4" name="椭圆 3"/>
        <dsp:cNvSpPr/>
      </dsp:nvSpPr>
      <dsp:spPr bwMode="white">
        <a:xfrm>
          <a:off x="1748079" y="0"/>
          <a:ext cx="974640" cy="97464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45720" tIns="45720" rIns="45720" bIns="4572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zh-CN" altLang="en-US" b="1" dirty="0">
            <a:solidFill>
              <a:sysClr val="window" lastClr="FFFFFF"/>
            </a:solidFill>
            <a:latin typeface="微软雅黑" panose="020B0503020204020204" pitchFamily="34" charset="-122"/>
            <a:ea typeface="微软雅黑" panose="020B0503020204020204" pitchFamily="34" charset="-122"/>
            <a:cs typeface="+mn-cs"/>
          </a:endParaRPr>
        </a:p>
      </dsp:txBody>
      <dsp:txXfrm>
        <a:off x="1748079" y="0"/>
        <a:ext cx="974640" cy="974640"/>
      </dsp:txXfrm>
    </dsp:sp>
    <dsp:sp modelId="{9CE9557B-6994-4CB1-9169-0E21262AA51E}">
      <dsp:nvSpPr>
        <dsp:cNvPr id="6" name="椭圆 5"/>
        <dsp:cNvSpPr/>
      </dsp:nvSpPr>
      <dsp:spPr bwMode="white">
        <a:xfrm>
          <a:off x="3151727" y="1019810"/>
          <a:ext cx="974640" cy="97464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48260" tIns="48260" rIns="48260" bIns="4826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dirty="0">
            <a:solidFill>
              <a:sysClr val="window" lastClr="FFFFFF"/>
            </a:solidFill>
            <a:latin typeface="等线"/>
            <a:ea typeface="等线" panose="02010600030101010101" pitchFamily="2" charset="-122"/>
            <a:cs typeface="+mn-cs"/>
          </a:endParaRPr>
        </a:p>
      </dsp:txBody>
      <dsp:txXfrm>
        <a:off x="3151727" y="1019810"/>
        <a:ext cx="974640" cy="974640"/>
      </dsp:txXfrm>
    </dsp:sp>
    <dsp:sp modelId="{B385A5A5-1C76-431F-BFA1-E9E80CFA31F2}">
      <dsp:nvSpPr>
        <dsp:cNvPr id="8" name="椭圆 7"/>
        <dsp:cNvSpPr/>
      </dsp:nvSpPr>
      <dsp:spPr bwMode="white">
        <a:xfrm>
          <a:off x="2615581" y="2669897"/>
          <a:ext cx="974640" cy="97464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48260" tIns="48260" rIns="48260" bIns="4826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dirty="0">
            <a:solidFill>
              <a:sysClr val="window" lastClr="FFFFFF"/>
            </a:solidFill>
            <a:latin typeface="等线"/>
            <a:ea typeface="等线" panose="02010600030101010101" pitchFamily="2" charset="-122"/>
            <a:cs typeface="+mn-cs"/>
          </a:endParaRPr>
        </a:p>
      </dsp:txBody>
      <dsp:txXfrm>
        <a:off x="2615581" y="2669897"/>
        <a:ext cx="974640" cy="974640"/>
      </dsp:txXfrm>
    </dsp:sp>
    <dsp:sp modelId="{962E9FA2-6DB5-4F88-8B93-C71250070417}">
      <dsp:nvSpPr>
        <dsp:cNvPr id="10" name="椭圆 9"/>
        <dsp:cNvSpPr/>
      </dsp:nvSpPr>
      <dsp:spPr bwMode="white">
        <a:xfrm>
          <a:off x="880576" y="2669897"/>
          <a:ext cx="974640" cy="97464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48260" tIns="48260" rIns="48260" bIns="4826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dirty="0">
            <a:solidFill>
              <a:sysClr val="window" lastClr="FFFFFF"/>
            </a:solidFill>
            <a:latin typeface="等线"/>
            <a:ea typeface="等线" panose="02010600030101010101" pitchFamily="2" charset="-122"/>
            <a:cs typeface="+mn-cs"/>
          </a:endParaRPr>
        </a:p>
      </dsp:txBody>
      <dsp:txXfrm>
        <a:off x="880576" y="2669897"/>
        <a:ext cx="974640" cy="974640"/>
      </dsp:txXfrm>
    </dsp:sp>
    <dsp:sp modelId="{42CFC7EE-777C-45D6-B921-FB6EABD91B0D}">
      <dsp:nvSpPr>
        <dsp:cNvPr id="12" name="椭圆 11"/>
        <dsp:cNvSpPr/>
      </dsp:nvSpPr>
      <dsp:spPr bwMode="white">
        <a:xfrm>
          <a:off x="344431" y="1019810"/>
          <a:ext cx="974640" cy="97464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lIns="48260" tIns="48260" rIns="48260" bIns="4826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dirty="0">
            <a:solidFill>
              <a:sysClr val="window" lastClr="FFFFFF"/>
            </a:solidFill>
            <a:latin typeface="等线"/>
            <a:ea typeface="等线" panose="02010600030101010101" pitchFamily="2" charset="-122"/>
            <a:cs typeface="+mn-cs"/>
          </a:endParaRPr>
        </a:p>
      </dsp:txBody>
      <dsp:txXfrm>
        <a:off x="344431" y="1019810"/>
        <a:ext cx="974640" cy="97464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natomyof.ai/"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4">
                    <a:lumMod val="50000"/>
                  </a:schemeClr>
                </a:solidFill>
                <a:latin typeface="微软雅黑" panose="020B0503020204020204" pitchFamily="34" charset="-122"/>
                <a:ea typeface="微软雅黑" panose="020B0503020204020204" pitchFamily="34" charset="-122"/>
              </a:rPr>
              <a:t>针对单个指标使用的情况</a:t>
            </a:r>
            <a:endParaRPr lang="zh-CN" altLang="en-US" sz="1200" b="1"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如果看重真实值和预测值的绝对误差，则选用</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或</a:t>
            </a:r>
            <a:r>
              <a:rPr lang="en-US" altLang="zh-CN" sz="1200" dirty="0" err="1">
                <a:solidFill>
                  <a:schemeClr val="accent4">
                    <a:lumMod val="50000"/>
                  </a:schemeClr>
                </a:solidFill>
                <a:latin typeface="微软雅黑" panose="020B0503020204020204" pitchFamily="34" charset="-122"/>
                <a:ea typeface="微软雅黑" panose="020B0503020204020204" pitchFamily="34" charset="-122"/>
              </a:rPr>
              <a:t>MedAE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 </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如果看重真实值和预测值的差的平方，则选用</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MSE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或</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RMSE</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如果存在不同样本的真实值有量级差或者更加关注预测和真实值的百分比差异的情况</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最好选用</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MAPE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如果</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y</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具有随着</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x</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进行指数变动的趋势时，适合用</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MSLE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endParaRPr kumimoji="1" lang="en-US" altLang="zh-CN" dirty="0"/>
          </a:p>
          <a:p>
            <a:r>
              <a:rPr lang="zh-CN" altLang="en-US" sz="1200" b="1" dirty="0">
                <a:solidFill>
                  <a:schemeClr val="accent4">
                    <a:lumMod val="50000"/>
                  </a:schemeClr>
                </a:solidFill>
                <a:latin typeface="微软雅黑" panose="020B0503020204020204" pitchFamily="34" charset="-122"/>
                <a:ea typeface="微软雅黑" panose="020B0503020204020204" pitchFamily="34" charset="-122"/>
              </a:rPr>
              <a:t>针对多个指标配合使用的情况</a:t>
            </a:r>
            <a:endParaRPr lang="zh-CN" altLang="en-US" sz="1200" b="1"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RMSE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一起使用，可以评估样本误差的离散程度。比如</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RMSE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远大于</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时</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可以得知不同样例的误差差别很大。</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MAPE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一起使用</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 可以估算模型对不同数量级样例的拟合程度。比如，</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远大于 </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[MAPE</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a:t>
            </a: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y] </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，则可能是模型对真实值小的样本预测更准。可以考虑为不同数量级的样本建立不同的模型。</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err="1"/>
              <a:t>OpenVINO</a:t>
            </a:r>
            <a:r>
              <a:rPr kumimoji="1" lang="en-GB" altLang="zh-CN" dirty="0"/>
              <a:t> </a:t>
            </a:r>
            <a:r>
              <a:rPr kumimoji="1" lang="zh-CN" altLang="en-US" dirty="0"/>
              <a:t>是英特尔推出的一款全面的工具套件 </a:t>
            </a:r>
            <a:r>
              <a:rPr kumimoji="1" lang="en-US" altLang="zh-CN" dirty="0"/>
              <a:t>(2022.2</a:t>
            </a:r>
            <a:r>
              <a:rPr kumimoji="1" lang="zh-CN" altLang="en-US" dirty="0"/>
              <a:t>版本 已经发布， 动态输入的内存占用大幅降低</a:t>
            </a:r>
            <a:r>
              <a:rPr kumimoji="1" lang="en-US" altLang="zh-CN" dirty="0"/>
              <a:t>) </a:t>
            </a:r>
            <a:r>
              <a:rPr kumimoji="1" lang="zh-CN" altLang="en-US" dirty="0"/>
              <a:t>，用于快速部署应用和解决方案，支持计算机视觉的</a:t>
            </a:r>
            <a:r>
              <a:rPr kumimoji="1" lang="en-GB" altLang="zh-CN" dirty="0"/>
              <a:t>CNN</a:t>
            </a:r>
            <a:r>
              <a:rPr kumimoji="1" lang="zh-CN" altLang="en-US" dirty="0"/>
              <a:t>网络结构超过</a:t>
            </a:r>
            <a:r>
              <a:rPr kumimoji="1" lang="en-US" altLang="zh-CN" dirty="0"/>
              <a:t>200</a:t>
            </a:r>
            <a:r>
              <a:rPr kumimoji="1" lang="zh-CN" altLang="en-US" dirty="0"/>
              <a:t>余种。 </a:t>
            </a:r>
            <a:endParaRPr kumimoji="1" lang="en-US" altLang="zh-CN" dirty="0"/>
          </a:p>
          <a:p>
            <a:r>
              <a:rPr kumimoji="1" lang="en-GB" altLang="zh-CN" dirty="0" err="1"/>
              <a:t>OpenVINO</a:t>
            </a:r>
            <a:r>
              <a:rPr kumimoji="1" lang="en-GB" altLang="zh-CN" dirty="0"/>
              <a:t> </a:t>
            </a:r>
            <a:r>
              <a:rPr kumimoji="1" lang="zh-CN" altLang="en-US" dirty="0"/>
              <a:t>提供了一整套在 </a:t>
            </a:r>
            <a:r>
              <a:rPr kumimoji="1" lang="en-GB" altLang="zh-CN" dirty="0"/>
              <a:t>Intel </a:t>
            </a:r>
            <a:r>
              <a:rPr kumimoji="1" lang="zh-CN" altLang="en-US" dirty="0"/>
              <a:t>计算设备上完成深度学习推理计算的解决方案，它支持 </a:t>
            </a:r>
            <a:r>
              <a:rPr kumimoji="1" lang="en-GB" altLang="zh-CN" dirty="0"/>
              <a:t>Intel CPU</a:t>
            </a:r>
            <a:r>
              <a:rPr kumimoji="1" lang="zh-CN" altLang="en-GB" dirty="0"/>
              <a:t>、 </a:t>
            </a:r>
            <a:r>
              <a:rPr kumimoji="1" lang="en-GB" altLang="zh-CN" dirty="0"/>
              <a:t>GPU</a:t>
            </a:r>
            <a:r>
              <a:rPr kumimoji="1" lang="zh-CN" altLang="en-GB" dirty="0"/>
              <a:t>、</a:t>
            </a:r>
            <a:r>
              <a:rPr kumimoji="1" lang="en-GB" altLang="zh-CN" dirty="0"/>
              <a:t>FPGA </a:t>
            </a:r>
            <a:r>
              <a:rPr kumimoji="1" lang="zh-CN" altLang="en-US" dirty="0"/>
              <a:t>和 </a:t>
            </a:r>
            <a:r>
              <a:rPr kumimoji="1" lang="en-GB" altLang="zh-CN" dirty="0" err="1"/>
              <a:t>Movidius</a:t>
            </a:r>
            <a:r>
              <a:rPr kumimoji="1" lang="en-GB" altLang="zh-CN" dirty="0"/>
              <a:t> </a:t>
            </a:r>
            <a:r>
              <a:rPr kumimoji="1" lang="zh-CN" altLang="en-US" dirty="0"/>
              <a:t>计算棒等多种设备。</a:t>
            </a:r>
            <a:endParaRPr kumimoji="1" lang="zh-CN" altLang="en-US" dirty="0"/>
          </a:p>
          <a:p>
            <a:endParaRPr kumimoji="1" lang="zh-CN" altLang="en-US" dirty="0"/>
          </a:p>
          <a:p>
            <a:r>
              <a:rPr kumimoji="1" lang="en-GB" altLang="zh-CN" dirty="0" err="1"/>
              <a:t>OpenVINO</a:t>
            </a:r>
            <a:r>
              <a:rPr kumimoji="1" lang="en-GB" altLang="zh-CN" dirty="0"/>
              <a:t> </a:t>
            </a:r>
            <a:r>
              <a:rPr kumimoji="1" lang="zh-CN" altLang="en-US" dirty="0"/>
              <a:t>工具包的主要组件是 </a:t>
            </a:r>
            <a:r>
              <a:rPr kumimoji="1" lang="en-GB" altLang="zh-CN" dirty="0"/>
              <a:t>DLDT(Deep Learning Deployment Toolkit</a:t>
            </a:r>
            <a:r>
              <a:rPr kumimoji="1" lang="zh-CN" altLang="en-GB" dirty="0"/>
              <a:t>，</a:t>
            </a:r>
            <a:r>
              <a:rPr kumimoji="1" lang="zh-CN" altLang="en-US" dirty="0"/>
              <a:t>深度学习部署工具包</a:t>
            </a:r>
            <a:r>
              <a:rPr kumimoji="1" lang="en-US" altLang="zh-CN" dirty="0"/>
              <a:t>)</a:t>
            </a:r>
            <a:r>
              <a:rPr kumimoji="1" lang="zh-CN" altLang="en-US" dirty="0"/>
              <a:t>。</a:t>
            </a:r>
            <a:r>
              <a:rPr kumimoji="1" lang="en-GB" altLang="zh-CN" dirty="0"/>
              <a:t>DLDT</a:t>
            </a:r>
            <a:r>
              <a:rPr kumimoji="1" lang="zh-CN" altLang="en-US" dirty="0"/>
              <a:t>主要包括模型优化器</a:t>
            </a:r>
            <a:r>
              <a:rPr kumimoji="1" lang="en-US" altLang="zh-CN" dirty="0"/>
              <a:t>(</a:t>
            </a:r>
            <a:r>
              <a:rPr kumimoji="1" lang="en-GB" altLang="zh-CN" dirty="0"/>
              <a:t>Model Optimizer)</a:t>
            </a:r>
            <a:r>
              <a:rPr kumimoji="1" lang="zh-CN" altLang="en-US" dirty="0"/>
              <a:t>和推理引擎（</a:t>
            </a:r>
            <a:r>
              <a:rPr kumimoji="1" lang="en-GB" altLang="zh-CN" dirty="0"/>
              <a:t>Inference engine</a:t>
            </a:r>
            <a:r>
              <a:rPr kumimoji="1" lang="zh-CN" altLang="en-GB" dirty="0"/>
              <a:t>，</a:t>
            </a:r>
            <a:r>
              <a:rPr kumimoji="1" lang="en-GB" altLang="zh-CN" dirty="0"/>
              <a:t>IE</a:t>
            </a:r>
            <a:r>
              <a:rPr kumimoji="1" lang="zh-CN" altLang="en-GB" dirty="0"/>
              <a:t>）</a:t>
            </a:r>
            <a:r>
              <a:rPr kumimoji="1" lang="zh-CN" altLang="en-US" dirty="0"/>
              <a:t>两部分。</a:t>
            </a:r>
            <a:endParaRPr kumimoji="1" lang="zh-CN" altLang="en-US" dirty="0"/>
          </a:p>
          <a:p>
            <a:endParaRPr kumimoji="1" lang="zh-CN" altLang="en-US" dirty="0"/>
          </a:p>
          <a:p>
            <a:r>
              <a:rPr kumimoji="1" lang="zh-CN" altLang="en-US" dirty="0"/>
              <a:t>模型优化器负责将各种格式的深度神经网络模型转换成统一的自定义格式，并在转换过程中进行模型优化；推理引擎接受经过模型优化器转换并优化的网络模型，为</a:t>
            </a:r>
            <a:r>
              <a:rPr kumimoji="1" lang="en-GB" altLang="zh-CN" dirty="0"/>
              <a:t>Intel</a:t>
            </a:r>
            <a:r>
              <a:rPr kumimoji="1" lang="zh-CN" altLang="en-US" dirty="0"/>
              <a:t>的各种计算设备提供高性能的神经网络推理运算。</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Yuanti SC" charset="-122"/>
                <a:ea typeface="Yuanti SC" charset="-122"/>
                <a:cs typeface="Yuanti SC" charset="-122"/>
              </a:rPr>
              <a:t>Neuro Evolution of Augmenting Topologies</a:t>
            </a:r>
            <a:r>
              <a:rPr lang="zh-CN" altLang="en-US" dirty="0">
                <a:latin typeface="Yuanti SC" charset="-122"/>
                <a:ea typeface="Yuanti SC" charset="-122"/>
                <a:cs typeface="Yuanti SC" charset="-122"/>
              </a:rPr>
              <a:t>，</a:t>
            </a:r>
            <a:r>
              <a:rPr lang="en-US" altLang="zh-CN" dirty="0">
                <a:latin typeface="Yuanti SC" charset="-122"/>
                <a:ea typeface="Yuanti SC" charset="-122"/>
                <a:cs typeface="Yuanti SC" charset="-122"/>
              </a:rPr>
              <a:t>NEAT</a:t>
            </a:r>
            <a:endParaRPr lang="en-US" altLang="zh-CN" dirty="0">
              <a:latin typeface="Yuanti SC" charset="-122"/>
              <a:ea typeface="Yuanti SC" charset="-122"/>
              <a:cs typeface="Yuanti SC"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小结	</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47</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14.6 </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软件测试发展趋势	</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docs.informatica.com</a:t>
            </a:r>
            <a:r>
              <a:rPr kumimoji="1" lang="en-GB" altLang="zh-CN" dirty="0"/>
              <a:t>/</a:t>
            </a:r>
            <a:r>
              <a:rPr kumimoji="1" lang="en-GB" altLang="zh-CN" dirty="0" err="1"/>
              <a:t>zh_cn</a:t>
            </a:r>
            <a:r>
              <a:rPr kumimoji="1" lang="en-GB" altLang="zh-CN" dirty="0"/>
              <a:t>/data-integration/</a:t>
            </a:r>
            <a:r>
              <a:rPr kumimoji="1" lang="en-GB" altLang="zh-CN" dirty="0" err="1"/>
              <a:t>powercenter</a:t>
            </a:r>
            <a:r>
              <a:rPr kumimoji="1" lang="en-GB" altLang="zh-CN" dirty="0"/>
              <a:t>/10-1-1/_designer-guide_powercenter_10-1-1_ditamap/GUID-36C78290-9B29-4ABD-A016-19165CF21E93.html</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https://anatomyof.ai/</a:t>
            </a:r>
            <a:endParaRPr kumimoji="1" lang="zh-CN" altLang="en-US" dirty="0"/>
          </a:p>
        </p:txBody>
      </p:sp>
      <p:sp>
        <p:nvSpPr>
          <p:cNvPr id="4" name="灯片编号占位符 3"/>
          <p:cNvSpPr>
            <a:spLocks noGrp="1"/>
          </p:cNvSpPr>
          <p:nvPr>
            <p:ph type="sldNum" sz="quarter" idx="5"/>
          </p:nvPr>
        </p:nvSpPr>
        <p:spPr/>
        <p:txBody>
          <a:bodyPr/>
          <a:lstStyle/>
          <a:p>
            <a:fld id="{BFD36909-DB4C-934D-9DE4-80F71B10A04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segmentfault.com</a:t>
            </a:r>
            <a:r>
              <a:rPr kumimoji="1" lang="en-GB" altLang="zh-CN" dirty="0"/>
              <a:t>/a/1190000041568565</a:t>
            </a:r>
            <a:endParaRPr kumimoji="1" lang="en-GB" altLang="zh-CN" dirty="0"/>
          </a:p>
          <a:p>
            <a:r>
              <a:rPr kumimoji="1" lang="en-GB" altLang="zh-CN" dirty="0"/>
              <a:t>https://</a:t>
            </a:r>
            <a:r>
              <a:rPr kumimoji="1" lang="en-GB" altLang="zh-CN" dirty="0" err="1"/>
              <a:t>docs.microsoft.com</a:t>
            </a:r>
            <a:r>
              <a:rPr kumimoji="1" lang="en-GB" altLang="zh-CN" dirty="0"/>
              <a:t>/</a:t>
            </a:r>
            <a:r>
              <a:rPr kumimoji="1" lang="en-GB" altLang="zh-CN" dirty="0" err="1"/>
              <a:t>zh-cn</a:t>
            </a:r>
            <a:r>
              <a:rPr kumimoji="1" lang="en-GB" altLang="zh-CN" dirty="0"/>
              <a:t>/dotnet/machine-learning/how-to-guides/train-machine-learning-model-ml-net</a:t>
            </a:r>
            <a:endParaRPr kumimoji="1" lang="en-GB" altLang="zh-CN" dirty="0"/>
          </a:p>
          <a:p>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Kolmogorov-Smirnov是比较频率分布f(x)与理论分布g(x) 或两个观测值分布的检验方法。其原假设H0：两个数据分布一致或者数据符合理论分布。D=max| f(x)- g(x)|，当实际观测值D&gt;D(n,α)则拒绝H0，否则则接受H0假设。</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kumimoji="1" lang="zh-CN" altLang="en-GB" sz="1200" dirty="0"/>
              <a:t>交叉</a:t>
            </a:r>
            <a:r>
              <a:rPr kumimoji="1" lang="zh-CN" altLang="en-US" sz="1200" dirty="0"/>
              <a:t>验证</a:t>
            </a:r>
            <a:endParaRPr kumimoji="1" lang="en-GB" altLang="zh-CN" sz="1200" dirty="0"/>
          </a:p>
          <a:p>
            <a:pPr marL="342900" indent="-342900">
              <a:lnSpc>
                <a:spcPct val="150000"/>
              </a:lnSpc>
              <a:buFont typeface="Arial" panose="020B0604020202020204" pitchFamily="34" charset="0"/>
              <a:buChar char="•"/>
            </a:pPr>
            <a:r>
              <a:rPr kumimoji="1" lang="en-GB" altLang="zh-CN" sz="1200" dirty="0"/>
              <a:t>Hold-out</a:t>
            </a:r>
            <a:endParaRPr kumimoji="1" lang="en-GB" altLang="zh-CN" sz="1200" dirty="0"/>
          </a:p>
          <a:p>
            <a:pPr marL="342900" indent="-342900">
              <a:lnSpc>
                <a:spcPct val="150000"/>
              </a:lnSpc>
              <a:buFont typeface="Arial" panose="020B0604020202020204" pitchFamily="34" charset="0"/>
              <a:buChar char="•"/>
            </a:pPr>
            <a:r>
              <a:rPr kumimoji="1" lang="en-GB" altLang="zh-CN" sz="1200" dirty="0"/>
              <a:t>K-folds</a:t>
            </a:r>
            <a:endParaRPr kumimoji="1" lang="en-GB" altLang="zh-CN" sz="1200" dirty="0"/>
          </a:p>
          <a:p>
            <a:pPr marL="342900" indent="-342900">
              <a:lnSpc>
                <a:spcPct val="150000"/>
              </a:lnSpc>
              <a:buFont typeface="Arial" panose="020B0604020202020204" pitchFamily="34" charset="0"/>
              <a:buChar char="•"/>
            </a:pPr>
            <a:r>
              <a:rPr kumimoji="1" lang="en-GB" altLang="zh-CN" sz="1200" dirty="0"/>
              <a:t>Leave-one-out</a:t>
            </a:r>
            <a:endParaRPr kumimoji="1" lang="en-GB" altLang="zh-CN" sz="1200" dirty="0"/>
          </a:p>
          <a:p>
            <a:pPr marL="342900" indent="-342900">
              <a:lnSpc>
                <a:spcPct val="150000"/>
              </a:lnSpc>
              <a:buFont typeface="Arial" panose="020B0604020202020204" pitchFamily="34" charset="0"/>
              <a:buChar char="•"/>
            </a:pPr>
            <a:r>
              <a:rPr kumimoji="1" lang="en-GB" altLang="zh-CN" sz="1200" dirty="0"/>
              <a:t>Leave-p-out</a:t>
            </a:r>
            <a:endParaRPr kumimoji="1" lang="en-GB" altLang="zh-CN" sz="1200" dirty="0"/>
          </a:p>
          <a:p>
            <a:pPr marL="342900" indent="-342900">
              <a:lnSpc>
                <a:spcPct val="150000"/>
              </a:lnSpc>
              <a:buFont typeface="Arial" panose="020B0604020202020204" pitchFamily="34" charset="0"/>
              <a:buChar char="•"/>
            </a:pPr>
            <a:r>
              <a:rPr kumimoji="1" lang="en-GB" altLang="zh-CN" sz="1200" dirty="0"/>
              <a:t>Stratified K-folds</a:t>
            </a:r>
            <a:endParaRPr kumimoji="1" lang="en-GB" altLang="zh-CN" sz="1200" dirty="0"/>
          </a:p>
          <a:p>
            <a:pPr marL="342900" indent="-342900">
              <a:lnSpc>
                <a:spcPct val="150000"/>
              </a:lnSpc>
              <a:buFont typeface="Arial" panose="020B0604020202020204" pitchFamily="34" charset="0"/>
              <a:buChar char="•"/>
            </a:pPr>
            <a:r>
              <a:rPr kumimoji="1" lang="en-GB" altLang="zh-CN" sz="1200" dirty="0"/>
              <a:t>Repeated K-folds</a:t>
            </a:r>
            <a:endParaRPr kumimoji="1" lang="en-GB" altLang="zh-CN" sz="1200" dirty="0"/>
          </a:p>
          <a:p>
            <a:pPr marL="342900" indent="-342900">
              <a:lnSpc>
                <a:spcPct val="150000"/>
              </a:lnSpc>
              <a:buFont typeface="Arial" panose="020B0604020202020204" pitchFamily="34" charset="0"/>
              <a:buChar char="•"/>
            </a:pPr>
            <a:r>
              <a:rPr kumimoji="1" lang="en-GB" altLang="zh-CN" sz="1200" dirty="0"/>
              <a:t>Nested K-folds</a:t>
            </a:r>
            <a:endParaRPr kumimoji="1" lang="en-GB" altLang="zh-CN" sz="1200" dirty="0"/>
          </a:p>
          <a:p>
            <a:pPr marL="342900" indent="-342900">
              <a:lnSpc>
                <a:spcPct val="150000"/>
              </a:lnSpc>
              <a:buFont typeface="Arial" panose="020B0604020202020204" pitchFamily="34" charset="0"/>
              <a:buChar char="•"/>
            </a:pPr>
            <a:r>
              <a:rPr kumimoji="1" lang="en-GB" altLang="zh-CN" sz="1200" dirty="0"/>
              <a:t>Time series CV</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
        <p:nvSpPr>
          <p:cNvPr id="5" name="矩形 4"/>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24269"/>
            <a:ext cx="9144000" cy="201216"/>
          </a:xfrm>
        </p:spPr>
        <p:txBody>
          <a:bodyPr/>
          <a:lstStyle>
            <a:lvl1pPr algn="r">
              <a:defRPr sz="1000">
                <a:solidFill>
                  <a:schemeClr val="bg1">
                    <a:lumMod val="50000"/>
                  </a:schemeClr>
                </a:solidFill>
              </a:defRPr>
            </a:lvl1pPr>
          </a:lstStyle>
          <a:p>
            <a:pPr algn="l"/>
            <a:fld id="{465EFE0A-B425-5D4C-B2B5-64972D2E3BEB}" type="slidenum">
              <a:rPr lang="en-US" altLang="zh-CN" smtClean="0"/>
            </a:fld>
            <a:endParaRPr lang="en-US" altLang="zh-CN" dirty="0"/>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5"/>
            <a:ext cx="2133600" cy="273844"/>
          </a:xfrm>
          <a:prstGeom prst="rect">
            <a:avLst/>
          </a:prstGeom>
        </p:spPr>
        <p:txBody>
          <a:bodyPr/>
          <a:lstStyle>
            <a:lvl1pPr>
              <a:defRPr sz="1000">
                <a:solidFill>
                  <a:schemeClr val="tx1">
                    <a:lumMod val="50000"/>
                  </a:schemeClr>
                </a:solidFill>
                <a:latin typeface="+mj-lt"/>
              </a:defRPr>
            </a:lvl1pPr>
          </a:lstStyle>
          <a:p>
            <a:fld id="{5956D981-2CAB-B741-B173-261D3D1C09BA}" type="datetime1">
              <a:rPr lang="zh-CN" altLang="en-US" smtClean="0"/>
            </a:fld>
            <a:endParaRPr lang="zh-CN" altLang="en-US">
              <a:ea typeface="+mn-ea"/>
            </a:endParaRPr>
          </a:p>
        </p:txBody>
      </p:sp>
      <p:sp>
        <p:nvSpPr>
          <p:cNvPr id="4" name="页脚占位符 3"/>
          <p:cNvSpPr>
            <a:spLocks noGrp="1"/>
          </p:cNvSpPr>
          <p:nvPr>
            <p:ph type="ftr" sz="quarter" idx="11"/>
          </p:nvPr>
        </p:nvSpPr>
        <p:spPr>
          <a:xfrm>
            <a:off x="3124200" y="4767265"/>
            <a:ext cx="2895600" cy="273844"/>
          </a:xfrm>
          <a:prstGeom prst="rect">
            <a:avLst/>
          </a:prstGeom>
        </p:spPr>
        <p:txBody>
          <a:bodyPr/>
          <a:lstStyle>
            <a:lvl1pPr>
              <a:defRPr sz="1000">
                <a:solidFill>
                  <a:schemeClr val="tx1">
                    <a:lumMod val="50000"/>
                  </a:schemeClr>
                </a:solidFill>
                <a:latin typeface="+mj-lt"/>
              </a:defRPr>
            </a:lvl1pPr>
          </a:lstStyle>
          <a:p>
            <a:endParaRPr lang="zh-CN" altLang="en-US"/>
          </a:p>
        </p:txBody>
      </p:sp>
      <p:sp>
        <p:nvSpPr>
          <p:cNvPr id="5" name="幻灯片编号占位符 4"/>
          <p:cNvSpPr>
            <a:spLocks noGrp="1"/>
          </p:cNvSpPr>
          <p:nvPr>
            <p:ph type="sldNum" sz="quarter" idx="12"/>
          </p:nvPr>
        </p:nvSpPr>
        <p:spPr>
          <a:xfrm>
            <a:off x="6553200" y="4767265"/>
            <a:ext cx="2133600" cy="273844"/>
          </a:xfrm>
          <a:prstGeom prst="rect">
            <a:avLst/>
          </a:prstGeom>
        </p:spPr>
        <p:txBody>
          <a:bodyPr/>
          <a:lstStyle>
            <a:lvl1pPr>
              <a:defRPr sz="1000">
                <a:solidFill>
                  <a:schemeClr val="tx1">
                    <a:lumMod val="50000"/>
                  </a:schemeClr>
                </a:solidFill>
                <a:latin typeface="+mj-lt"/>
              </a:defRPr>
            </a:lvl1pPr>
          </a:lstStyle>
          <a:p>
            <a:fld id="{931CB734-6FCE-374C-976B-F25E388F6950}" type="slidenum">
              <a:rPr lang="zh-CN" altLang="en-US" smtClean="0"/>
            </a:fld>
            <a:endParaRPr lang="zh-CN" altLang="en-US">
              <a:ea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1" Type="http://schemas.openxmlformats.org/officeDocument/2006/relationships/slideLayout" Target="../slideLayouts/slideLayout16.xml"/><Relationship Id="rId60" Type="http://schemas.openxmlformats.org/officeDocument/2006/relationships/tags" Target="../tags/tag66.xml"/><Relationship Id="rId6" Type="http://schemas.openxmlformats.org/officeDocument/2006/relationships/tags" Target="../tags/tag12.xml"/><Relationship Id="rId59" Type="http://schemas.openxmlformats.org/officeDocument/2006/relationships/tags" Target="../tags/tag65.xml"/><Relationship Id="rId58" Type="http://schemas.openxmlformats.org/officeDocument/2006/relationships/tags" Target="../tags/tag64.xml"/><Relationship Id="rId57" Type="http://schemas.openxmlformats.org/officeDocument/2006/relationships/tags" Target="../tags/tag63.xml"/><Relationship Id="rId56" Type="http://schemas.openxmlformats.org/officeDocument/2006/relationships/tags" Target="../tags/tag62.xml"/><Relationship Id="rId55" Type="http://schemas.openxmlformats.org/officeDocument/2006/relationships/tags" Target="../tags/tag61.xml"/><Relationship Id="rId54" Type="http://schemas.openxmlformats.org/officeDocument/2006/relationships/tags" Target="../tags/tag60.xml"/><Relationship Id="rId53" Type="http://schemas.openxmlformats.org/officeDocument/2006/relationships/tags" Target="../tags/tag59.xml"/><Relationship Id="rId52" Type="http://schemas.openxmlformats.org/officeDocument/2006/relationships/tags" Target="../tags/tag58.xml"/><Relationship Id="rId51" Type="http://schemas.openxmlformats.org/officeDocument/2006/relationships/tags" Target="../tags/tag57.xml"/><Relationship Id="rId50" Type="http://schemas.openxmlformats.org/officeDocument/2006/relationships/tags" Target="../tags/tag56.xml"/><Relationship Id="rId5" Type="http://schemas.openxmlformats.org/officeDocument/2006/relationships/tags" Target="../tags/tag11.xml"/><Relationship Id="rId49" Type="http://schemas.openxmlformats.org/officeDocument/2006/relationships/tags" Target="../tags/tag55.xml"/><Relationship Id="rId48" Type="http://schemas.openxmlformats.org/officeDocument/2006/relationships/tags" Target="../tags/tag54.xml"/><Relationship Id="rId47" Type="http://schemas.openxmlformats.org/officeDocument/2006/relationships/tags" Target="../tags/tag53.xml"/><Relationship Id="rId46" Type="http://schemas.openxmlformats.org/officeDocument/2006/relationships/tags" Target="../tags/tag52.xml"/><Relationship Id="rId45" Type="http://schemas.openxmlformats.org/officeDocument/2006/relationships/tags" Target="../tags/tag51.xml"/><Relationship Id="rId44" Type="http://schemas.openxmlformats.org/officeDocument/2006/relationships/tags" Target="../tags/tag50.xml"/><Relationship Id="rId43" Type="http://schemas.openxmlformats.org/officeDocument/2006/relationships/tags" Target="../tags/tag49.xml"/><Relationship Id="rId42" Type="http://schemas.openxmlformats.org/officeDocument/2006/relationships/tags" Target="../tags/tag48.xml"/><Relationship Id="rId41" Type="http://schemas.openxmlformats.org/officeDocument/2006/relationships/tags" Target="../tags/tag47.xml"/><Relationship Id="rId40" Type="http://schemas.openxmlformats.org/officeDocument/2006/relationships/tags" Target="../tags/tag46.xml"/><Relationship Id="rId4" Type="http://schemas.openxmlformats.org/officeDocument/2006/relationships/tags" Target="../tags/tag10.xml"/><Relationship Id="rId39" Type="http://schemas.openxmlformats.org/officeDocument/2006/relationships/tags" Target="../tags/tag45.xml"/><Relationship Id="rId38" Type="http://schemas.openxmlformats.org/officeDocument/2006/relationships/tags" Target="../tags/tag44.xml"/><Relationship Id="rId37" Type="http://schemas.openxmlformats.org/officeDocument/2006/relationships/tags" Target="../tags/tag43.xml"/><Relationship Id="rId36" Type="http://schemas.openxmlformats.org/officeDocument/2006/relationships/tags" Target="../tags/tag42.xml"/><Relationship Id="rId35" Type="http://schemas.openxmlformats.org/officeDocument/2006/relationships/tags" Target="../tags/tag41.xml"/><Relationship Id="rId34" Type="http://schemas.openxmlformats.org/officeDocument/2006/relationships/tags" Target="../tags/tag40.xml"/><Relationship Id="rId33" Type="http://schemas.openxmlformats.org/officeDocument/2006/relationships/tags" Target="../tags/tag39.xml"/><Relationship Id="rId32" Type="http://schemas.openxmlformats.org/officeDocument/2006/relationships/tags" Target="../tags/tag38.xml"/><Relationship Id="rId31" Type="http://schemas.openxmlformats.org/officeDocument/2006/relationships/tags" Target="../tags/tag37.xml"/><Relationship Id="rId30" Type="http://schemas.openxmlformats.org/officeDocument/2006/relationships/tags" Target="../tags/tag36.xml"/><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1" Type="http://schemas.openxmlformats.org/officeDocument/2006/relationships/slideLayout" Target="../slideLayouts/slideLayout16.xml"/><Relationship Id="rId30" Type="http://schemas.openxmlformats.org/officeDocument/2006/relationships/tags" Target="../tags/tag96.xml"/><Relationship Id="rId3" Type="http://schemas.openxmlformats.org/officeDocument/2006/relationships/tags" Target="../tags/tag69.xml"/><Relationship Id="rId29" Type="http://schemas.openxmlformats.org/officeDocument/2006/relationships/tags" Target="../tags/tag95.xml"/><Relationship Id="rId28" Type="http://schemas.openxmlformats.org/officeDocument/2006/relationships/tags" Target="../tags/tag94.xml"/><Relationship Id="rId27" Type="http://schemas.openxmlformats.org/officeDocument/2006/relationships/tags" Target="../tags/tag9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37.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tiff"/><Relationship Id="rId1" Type="http://schemas.openxmlformats.org/officeDocument/2006/relationships/image" Target="../media/image44.tif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4.jpeg"/><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tif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GIF"/><Relationship Id="rId1"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7968919"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14</a:t>
            </a:r>
            <a:r>
              <a:rPr kumimoji="1" lang="zh-CN" altLang="en-US" sz="3600" b="1" dirty="0">
                <a:solidFill>
                  <a:srgbClr val="FFC000"/>
                </a:solidFill>
                <a:latin typeface="Tahoma" panose="020B0604030504040204" charset="0"/>
                <a:cs typeface="思源黑体 Bold" panose="020B0800000000000000" charset="-122"/>
              </a:rPr>
              <a:t>章 软件测试展望</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327" y="340223"/>
            <a:ext cx="6215062" cy="421482"/>
          </a:xfrm>
        </p:spPr>
        <p:txBody>
          <a:bodyPr/>
          <a:lstStyle/>
          <a:p>
            <a:pPr>
              <a:spcAft>
                <a:spcPts val="0"/>
              </a:spcAft>
            </a:pPr>
            <a:r>
              <a:rPr kumimoji="1" lang="zh-CN" altLang="en-US" dirty="0"/>
              <a:t>大数据测试主要工作</a:t>
            </a:r>
            <a:endParaRPr kumimoji="1" lang="zh-CN" altLang="en-US" dirty="0"/>
          </a:p>
        </p:txBody>
      </p:sp>
      <p:sp>
        <p:nvSpPr>
          <p:cNvPr id="5" name="文本框 4"/>
          <p:cNvSpPr txBox="1"/>
          <p:nvPr/>
        </p:nvSpPr>
        <p:spPr>
          <a:xfrm>
            <a:off x="7196560" y="1122707"/>
            <a:ext cx="1947440" cy="2353310"/>
          </a:xfrm>
          <a:prstGeom prst="rect">
            <a:avLst/>
          </a:prstGeom>
          <a:solidFill>
            <a:schemeClr val="accent1">
              <a:lumMod val="75000"/>
            </a:schemeClr>
          </a:solidFill>
        </p:spPr>
        <p:txBody>
          <a:bodyPr wrap="square">
            <a:spAutoFit/>
          </a:bodyPr>
          <a:lstStyle>
            <a:defPPr>
              <a:defRPr lang="en-US"/>
            </a:defPPr>
            <a:lvl1pPr>
              <a:defRPr sz="1200"/>
            </a:lvl1pPr>
          </a:lstStyle>
          <a:p>
            <a:endParaRPr lang="zh-CN" altLang="en-US" dirty="0">
              <a:solidFill>
                <a:schemeClr val="bg1"/>
              </a:solidFill>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bg1"/>
                </a:solidFill>
                <a:latin typeface="楷体" panose="02010609060101010101" pitchFamily="49" charset="-122"/>
                <a:ea typeface="楷体" panose="02010609060101010101" pitchFamily="49" charset="-122"/>
              </a:rPr>
              <a:t>测试数据准备</a:t>
            </a:r>
            <a:endParaRPr lang="zh-CN" altLang="en-US" sz="1800" dirty="0">
              <a:solidFill>
                <a:schemeClr val="bg1"/>
              </a:solidFill>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bg1"/>
                </a:solidFill>
                <a:latin typeface="楷体" panose="02010609060101010101" pitchFamily="49" charset="-122"/>
                <a:ea typeface="楷体" panose="02010609060101010101" pitchFamily="49" charset="-122"/>
              </a:rPr>
              <a:t>ETL测试</a:t>
            </a:r>
            <a:endParaRPr lang="en-US" altLang="zh-CN" sz="1800" dirty="0">
              <a:solidFill>
                <a:schemeClr val="bg1"/>
              </a:solidFill>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bg1"/>
                </a:solidFill>
                <a:latin typeface="楷体" panose="02010609060101010101" pitchFamily="49" charset="-122"/>
                <a:ea typeface="楷体" panose="02010609060101010101" pitchFamily="49" charset="-122"/>
              </a:rPr>
              <a:t>OLAP和Cube测试</a:t>
            </a:r>
            <a:endParaRPr lang="zh-CN" altLang="en-US" sz="1800" dirty="0">
              <a:solidFill>
                <a:schemeClr val="bg1"/>
              </a:solidFill>
              <a:latin typeface="楷体" panose="02010609060101010101" pitchFamily="49" charset="-122"/>
              <a:ea typeface="楷体" panose="02010609060101010101" pitchFamily="49" charset="-122"/>
            </a:endParaRPr>
          </a:p>
          <a:p>
            <a:pPr marL="273050" indent="-273050">
              <a:lnSpc>
                <a:spcPct val="150000"/>
              </a:lnSpc>
              <a:spcBef>
                <a:spcPts val="0"/>
              </a:spcBef>
              <a:buSzPct val="80000"/>
              <a:buFont typeface="+mj-ea"/>
              <a:buAutoNum type="circleNumDbPlain"/>
            </a:pPr>
            <a:r>
              <a:rPr lang="zh-CN" altLang="en-US" sz="1800" dirty="0">
                <a:solidFill>
                  <a:schemeClr val="bg1"/>
                </a:solidFill>
                <a:latin typeface="楷体" panose="02010609060101010101" pitchFamily="49" charset="-122"/>
                <a:ea typeface="楷体" panose="02010609060101010101" pitchFamily="49" charset="-122"/>
              </a:rPr>
              <a:t>报告测试</a:t>
            </a:r>
            <a:endParaRPr lang="zh-CN" altLang="en-US" sz="1800" dirty="0">
              <a:solidFill>
                <a:schemeClr val="bg1"/>
              </a:solidFill>
              <a:latin typeface="楷体" panose="02010609060101010101" pitchFamily="49" charset="-122"/>
              <a:ea typeface="楷体" panose="02010609060101010101" pitchFamily="49" charset="-122"/>
            </a:endParaRPr>
          </a:p>
        </p:txBody>
      </p:sp>
      <p:sp>
        <p:nvSpPr>
          <p:cNvPr id="7" name="文本框 6"/>
          <p:cNvSpPr txBox="1"/>
          <p:nvPr/>
        </p:nvSpPr>
        <p:spPr>
          <a:xfrm>
            <a:off x="136888" y="1122707"/>
            <a:ext cx="2032613" cy="2538095"/>
          </a:xfrm>
          <a:prstGeom prst="rect">
            <a:avLst/>
          </a:prstGeom>
          <a:solidFill>
            <a:schemeClr val="accent1">
              <a:lumMod val="20000"/>
              <a:lumOff val="80000"/>
            </a:schemeClr>
          </a:solidFill>
        </p:spPr>
        <p:txBody>
          <a:bodyPr wrap="square">
            <a:spAutoFit/>
          </a:bodyPr>
          <a:lstStyle/>
          <a:p>
            <a:pPr marL="273050" indent="-273050">
              <a:lnSpc>
                <a:spcPct val="150000"/>
              </a:lnSpc>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验证所要求的数据和数据源</a:t>
            </a:r>
            <a:endParaRPr lang="zh-CN" altLang="en-US" sz="1800" dirty="0">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数据分析</a:t>
            </a:r>
            <a:endParaRPr lang="zh-CN" altLang="en-US" sz="1800" dirty="0">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数据质量&amp;性能</a:t>
            </a:r>
            <a:endParaRPr lang="zh-CN" altLang="en-US" sz="1800" dirty="0">
              <a:latin typeface="楷体" panose="02010609060101010101" pitchFamily="49" charset="-122"/>
              <a:ea typeface="楷体" panose="02010609060101010101" pitchFamily="49" charset="-122"/>
            </a:endParaRPr>
          </a:p>
          <a:p>
            <a:pPr marL="273050">
              <a:lnSpc>
                <a:spcPct val="150000"/>
              </a:lnSpc>
              <a:spcBef>
                <a:spcPts val="0"/>
              </a:spcBef>
              <a:spcAft>
                <a:spcPts val="0"/>
              </a:spcAft>
              <a:buSzPct val="80000"/>
            </a:pPr>
            <a:r>
              <a:rPr lang="zh-CN" altLang="en-US" sz="1600" dirty="0">
                <a:latin typeface="楷体" panose="02010609060101010101" pitchFamily="49" charset="-122"/>
                <a:ea typeface="楷体" panose="02010609060101010101" pitchFamily="49" charset="-122"/>
              </a:rPr>
              <a:t>验收标准</a:t>
            </a:r>
            <a:endParaRPr lang="zh-CN" altLang="en-US" sz="1600" dirty="0">
              <a:latin typeface="楷体" panose="02010609060101010101" pitchFamily="49" charset="-122"/>
              <a:ea typeface="楷体" panose="02010609060101010101" pitchFamily="49" charset="-122"/>
            </a:endParaRPr>
          </a:p>
          <a:p>
            <a:pPr marL="342900" indent="-342900">
              <a:lnSpc>
                <a:spcPct val="150000"/>
              </a:lnSpc>
              <a:spcBef>
                <a:spcPts val="0"/>
              </a:spcBef>
              <a:buSzPct val="80000"/>
              <a:buFont typeface="+mj-ea"/>
              <a:buAutoNum type="circleNumDbPlain" startAt="4"/>
            </a:pPr>
            <a:r>
              <a:rPr lang="zh-CN" altLang="en-US" sz="1800" dirty="0">
                <a:latin typeface="楷体" panose="02010609060101010101" pitchFamily="49" charset="-122"/>
                <a:ea typeface="楷体" panose="02010609060101010101" pitchFamily="49" charset="-122"/>
              </a:rPr>
              <a:t>数据转换规则</a:t>
            </a:r>
            <a:endParaRPr lang="zh-CN" altLang="en-US" sz="1800" dirty="0">
              <a:latin typeface="楷体" panose="02010609060101010101" pitchFamily="49" charset="-122"/>
              <a:ea typeface="楷体" panose="02010609060101010101" pitchFamily="49" charset="-122"/>
            </a:endParaRPr>
          </a:p>
        </p:txBody>
      </p:sp>
      <p:sp>
        <p:nvSpPr>
          <p:cNvPr id="9" name="文本框 8"/>
          <p:cNvSpPr txBox="1"/>
          <p:nvPr/>
        </p:nvSpPr>
        <p:spPr>
          <a:xfrm>
            <a:off x="2352863" y="1122707"/>
            <a:ext cx="2342733" cy="3138170"/>
          </a:xfrm>
          <a:prstGeom prst="rect">
            <a:avLst/>
          </a:prstGeom>
          <a:solidFill>
            <a:schemeClr val="accent3">
              <a:lumMod val="40000"/>
              <a:lumOff val="60000"/>
            </a:schemeClr>
          </a:solidFill>
        </p:spPr>
        <p:txBody>
          <a:bodyPr wrap="square">
            <a:spAutoFit/>
          </a:bodyPr>
          <a:lstStyle/>
          <a:p>
            <a:pPr marL="273050" indent="-273050">
              <a:lnSpc>
                <a:spcPct val="150000"/>
              </a:lnSpc>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查看数据字典</a:t>
            </a:r>
            <a:r>
              <a:rPr lang="zh-CN" altLang="en-US" sz="1200" dirty="0">
                <a:latin typeface="楷体" panose="02010609060101010101" pitchFamily="49" charset="-122"/>
                <a:ea typeface="楷体" panose="02010609060101010101" pitchFamily="49" charset="-122"/>
              </a:rPr>
              <a:t>(元数据)</a:t>
            </a:r>
            <a:endParaRPr lang="zh-CN" altLang="en-US" sz="1200" dirty="0">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验证源与目标映射</a:t>
            </a:r>
            <a:endParaRPr lang="zh-CN" altLang="en-US" sz="1800" dirty="0">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ETL/DW的验证体系结构</a:t>
            </a:r>
            <a:endParaRPr lang="zh-CN" altLang="en-US" sz="1800" dirty="0">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latin typeface="楷体" panose="02010609060101010101" pitchFamily="49" charset="-122"/>
                <a:ea typeface="楷体" panose="02010609060101010101" pitchFamily="49" charset="-122"/>
              </a:rPr>
              <a:t>数据模型的验证</a:t>
            </a:r>
            <a:r>
              <a:rPr lang="zh-CN" altLang="en-US" sz="1200" dirty="0">
                <a:latin typeface="楷体" panose="02010609060101010101" pitchFamily="49" charset="-122"/>
                <a:ea typeface="楷体" panose="02010609060101010101" pitchFamily="49" charset="-122"/>
              </a:rPr>
              <a:t>（建模维度、规范化治理）</a:t>
            </a:r>
            <a:endParaRPr lang="zh-CN" altLang="en-US" sz="1200" dirty="0">
              <a:latin typeface="楷体" panose="02010609060101010101" pitchFamily="49" charset="-122"/>
              <a:ea typeface="楷体" panose="02010609060101010101" pitchFamily="49" charset="-122"/>
            </a:endParaRPr>
          </a:p>
          <a:p>
            <a:pPr marL="273050" indent="-273050">
              <a:lnSpc>
                <a:spcPct val="150000"/>
              </a:lnSpc>
              <a:spcBef>
                <a:spcPts val="0"/>
              </a:spcBef>
              <a:buSzPct val="80000"/>
              <a:buFont typeface="+mj-ea"/>
              <a:buAutoNum type="circleNumDbPlain"/>
            </a:pPr>
            <a:r>
              <a:rPr lang="zh-CN" altLang="en-US" sz="1800" dirty="0">
                <a:latin typeface="楷体" panose="02010609060101010101" pitchFamily="49" charset="-122"/>
                <a:ea typeface="楷体" panose="02010609060101010101" pitchFamily="49" charset="-122"/>
              </a:rPr>
              <a:t>索引、分区等</a:t>
            </a:r>
            <a:endParaRPr lang="zh-CN" altLang="en-US" sz="1800" dirty="0">
              <a:latin typeface="楷体" panose="02010609060101010101" pitchFamily="49" charset="-122"/>
              <a:ea typeface="楷体" panose="02010609060101010101" pitchFamily="49" charset="-122"/>
            </a:endParaRPr>
          </a:p>
        </p:txBody>
      </p:sp>
      <p:sp>
        <p:nvSpPr>
          <p:cNvPr id="11" name="文本框 10"/>
          <p:cNvSpPr txBox="1"/>
          <p:nvPr/>
        </p:nvSpPr>
        <p:spPr>
          <a:xfrm>
            <a:off x="4836954" y="1122707"/>
            <a:ext cx="2218247" cy="2584450"/>
          </a:xfrm>
          <a:prstGeom prst="rect">
            <a:avLst/>
          </a:prstGeom>
          <a:solidFill>
            <a:schemeClr val="accent1">
              <a:lumMod val="60000"/>
              <a:lumOff val="40000"/>
            </a:schemeClr>
          </a:solidFill>
        </p:spPr>
        <p:txBody>
          <a:bodyPr wrap="square">
            <a:spAutoFit/>
          </a:bodyPr>
          <a:lstStyle/>
          <a:p>
            <a:pPr marL="273050" indent="-273050">
              <a:lnSpc>
                <a:spcPct val="150000"/>
              </a:lnSpc>
              <a:spcAft>
                <a:spcPts val="0"/>
              </a:spcAft>
              <a:buSzPct val="80000"/>
              <a:buFont typeface="+mj-ea"/>
              <a:buAutoNum type="circleNumDbPlain"/>
            </a:pPr>
            <a:r>
              <a:rPr lang="zh-CN" altLang="en-US" sz="1800" dirty="0">
                <a:solidFill>
                  <a:schemeClr val="tx1">
                    <a:lumMod val="75000"/>
                  </a:schemeClr>
                </a:solidFill>
                <a:latin typeface="楷体" panose="02010609060101010101" pitchFamily="49" charset="-122"/>
                <a:ea typeface="楷体" panose="02010609060101010101" pitchFamily="49" charset="-122"/>
              </a:rPr>
              <a:t>档案/清洗策略</a:t>
            </a:r>
            <a:endParaRPr lang="zh-CN" altLang="en-US" sz="1800" dirty="0">
              <a:solidFill>
                <a:schemeClr val="tx1">
                  <a:lumMod val="75000"/>
                </a:schemeClr>
              </a:solidFill>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tx1">
                    <a:lumMod val="75000"/>
                  </a:schemeClr>
                </a:solidFill>
                <a:latin typeface="楷体" panose="02010609060101010101" pitchFamily="49" charset="-122"/>
                <a:ea typeface="楷体" panose="02010609060101010101" pitchFamily="49" charset="-122"/>
              </a:rPr>
              <a:t>错误日志/异常处理/可恢复性</a:t>
            </a:r>
            <a:endParaRPr lang="zh-CN" altLang="en-US" sz="1800" dirty="0">
              <a:solidFill>
                <a:schemeClr val="tx1">
                  <a:lumMod val="75000"/>
                </a:schemeClr>
              </a:solidFill>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tx1">
                    <a:lumMod val="75000"/>
                  </a:schemeClr>
                </a:solidFill>
                <a:latin typeface="楷体" panose="02010609060101010101" pitchFamily="49" charset="-122"/>
                <a:ea typeface="楷体" panose="02010609060101010101" pitchFamily="49" charset="-122"/>
              </a:rPr>
              <a:t>并行执行&amp;优先级</a:t>
            </a:r>
            <a:endParaRPr lang="zh-CN" altLang="en-US" sz="1800" dirty="0">
              <a:solidFill>
                <a:schemeClr val="tx1">
                  <a:lumMod val="75000"/>
                </a:schemeClr>
              </a:solidFill>
              <a:latin typeface="楷体" panose="02010609060101010101" pitchFamily="49" charset="-122"/>
              <a:ea typeface="楷体" panose="02010609060101010101" pitchFamily="49" charset="-122"/>
            </a:endParaRPr>
          </a:p>
          <a:p>
            <a:pPr marL="273050" indent="-273050">
              <a:lnSpc>
                <a:spcPct val="150000"/>
              </a:lnSpc>
              <a:spcBef>
                <a:spcPts val="0"/>
              </a:spcBef>
              <a:spcAft>
                <a:spcPts val="0"/>
              </a:spcAft>
              <a:buSzPct val="80000"/>
              <a:buFont typeface="+mj-ea"/>
              <a:buAutoNum type="circleNumDbPlain"/>
            </a:pPr>
            <a:r>
              <a:rPr lang="zh-CN" altLang="en-US" sz="1800" dirty="0">
                <a:solidFill>
                  <a:schemeClr val="tx1">
                    <a:lumMod val="75000"/>
                  </a:schemeClr>
                </a:solidFill>
                <a:latin typeface="楷体" panose="02010609060101010101" pitchFamily="49" charset="-122"/>
                <a:ea typeface="楷体" panose="02010609060101010101" pitchFamily="49" charset="-122"/>
              </a:rPr>
              <a:t>ETL </a:t>
            </a:r>
            <a:r>
              <a:rPr lang="en-US" altLang="zh-CN" sz="1800" dirty="0">
                <a:solidFill>
                  <a:schemeClr val="tx1">
                    <a:lumMod val="75000"/>
                  </a:schemeClr>
                </a:solidFill>
                <a:latin typeface="楷体" panose="02010609060101010101" pitchFamily="49" charset="-122"/>
                <a:ea typeface="楷体" panose="02010609060101010101" pitchFamily="49" charset="-122"/>
              </a:rPr>
              <a:t>pull</a:t>
            </a:r>
            <a:r>
              <a:rPr lang="zh-CN" altLang="en-US" sz="1800" dirty="0">
                <a:solidFill>
                  <a:schemeClr val="tx1">
                    <a:lumMod val="75000"/>
                  </a:schemeClr>
                </a:solidFill>
                <a:latin typeface="楷体" panose="02010609060101010101" pitchFamily="49" charset="-122"/>
                <a:ea typeface="楷体" panose="02010609060101010101" pitchFamily="49" charset="-122"/>
              </a:rPr>
              <a:t>逻辑-</a:t>
            </a:r>
            <a:endParaRPr lang="zh-CN" altLang="en-US" sz="1800" dirty="0">
              <a:solidFill>
                <a:schemeClr val="tx1">
                  <a:lumMod val="75000"/>
                </a:schemeClr>
              </a:solidFill>
              <a:latin typeface="楷体" panose="02010609060101010101" pitchFamily="49" charset="-122"/>
              <a:ea typeface="楷体" panose="02010609060101010101" pitchFamily="49" charset="-122"/>
            </a:endParaRPr>
          </a:p>
          <a:p>
            <a:pPr>
              <a:lnSpc>
                <a:spcPct val="150000"/>
              </a:lnSpc>
              <a:spcBef>
                <a:spcPts val="0"/>
              </a:spcBef>
              <a:buSzPct val="80000"/>
            </a:pPr>
            <a:r>
              <a:rPr lang="zh-CN" altLang="en-US" sz="1800" dirty="0">
                <a:solidFill>
                  <a:schemeClr val="tx1">
                    <a:lumMod val="75000"/>
                  </a:schemeClr>
                </a:solidFill>
                <a:latin typeface="楷体" panose="02010609060101010101" pitchFamily="49" charset="-122"/>
                <a:ea typeface="楷体" panose="02010609060101010101" pitchFamily="49" charset="-122"/>
              </a:rPr>
              <a:t>全量/增量</a:t>
            </a:r>
            <a:endParaRPr lang="zh-CN" altLang="en-US" sz="1800" dirty="0">
              <a:solidFill>
                <a:schemeClr val="tx1">
                  <a:lumMod val="75000"/>
                </a:schemeClr>
              </a:solidFill>
              <a:latin typeface="楷体" panose="02010609060101010101" pitchFamily="49" charset="-122"/>
              <a:ea typeface="楷体" panose="02010609060101010101" pitchFamily="49" charset="-122"/>
            </a:endParaRPr>
          </a:p>
        </p:txBody>
      </p:sp>
      <p:sp>
        <p:nvSpPr>
          <p:cNvPr id="14" name="文本框 13"/>
          <p:cNvSpPr txBox="1"/>
          <p:nvPr/>
        </p:nvSpPr>
        <p:spPr>
          <a:xfrm>
            <a:off x="0" y="4365082"/>
            <a:ext cx="9144000" cy="521970"/>
          </a:xfrm>
          <a:prstGeom prst="rect">
            <a:avLst/>
          </a:prstGeom>
          <a:noFill/>
        </p:spPr>
        <p:txBody>
          <a:bodyPr wrap="square">
            <a:spAutoFit/>
          </a:bodyPr>
          <a:lstStyle/>
          <a:p>
            <a:pPr>
              <a:spcAft>
                <a:spcPts val="0"/>
              </a:spcAft>
            </a:pP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ETL</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Extraction-Transformation-Loading</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）：用于完成</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DB</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到</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DW</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的数据转存</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a:spcBef>
                <a:spcPts val="0"/>
              </a:spcBef>
            </a:pP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DW：Data Warehouse（数据仓库）；</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OLAP</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：在线分析系统；</a:t>
            </a: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Cube</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：面向多维数据库的立方体</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36889" y="880946"/>
            <a:ext cx="2032612"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t>数据采集清洗测试</a:t>
            </a:r>
            <a:endParaRPr kumimoji="1" lang="zh-CN" altLang="en-US" dirty="0"/>
          </a:p>
        </p:txBody>
      </p:sp>
      <p:sp>
        <p:nvSpPr>
          <p:cNvPr id="4" name="矩形 3"/>
          <p:cNvSpPr/>
          <p:nvPr/>
        </p:nvSpPr>
        <p:spPr>
          <a:xfrm>
            <a:off x="2352863" y="878869"/>
            <a:ext cx="2342732"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t>数据转换测试</a:t>
            </a:r>
            <a:endParaRPr kumimoji="1" lang="zh-CN" altLang="en-US" dirty="0"/>
          </a:p>
        </p:txBody>
      </p:sp>
      <p:sp>
        <p:nvSpPr>
          <p:cNvPr id="6" name="矩形 5"/>
          <p:cNvSpPr/>
          <p:nvPr/>
        </p:nvSpPr>
        <p:spPr>
          <a:xfrm>
            <a:off x="4853827" y="871435"/>
            <a:ext cx="2201374"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t>专项测试</a:t>
            </a:r>
            <a:endParaRPr kumimoji="1" lang="zh-CN" altLang="en-US" dirty="0"/>
          </a:p>
        </p:txBody>
      </p:sp>
      <p:sp>
        <p:nvSpPr>
          <p:cNvPr id="8" name="矩形 7"/>
          <p:cNvSpPr/>
          <p:nvPr/>
        </p:nvSpPr>
        <p:spPr>
          <a:xfrm>
            <a:off x="7213432" y="858207"/>
            <a:ext cx="1930568"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dirty="0"/>
              <a:t>四个阶段</a:t>
            </a:r>
            <a:endParaRPr kumimoji="1" lang="zh-CN" altLang="en-US"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大数据</a:t>
            </a:r>
            <a:r>
              <a:rPr kumimoji="1" lang="en-US" altLang="zh-CN" dirty="0">
                <a:sym typeface="+mn-ea"/>
              </a:rPr>
              <a:t>ETL</a:t>
            </a:r>
            <a:r>
              <a:rPr kumimoji="1" lang="zh-CN" altLang="en-US" dirty="0">
                <a:sym typeface="+mn-ea"/>
              </a:rPr>
              <a:t>流程与测试</a:t>
            </a:r>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220" y="750238"/>
            <a:ext cx="8093387" cy="4346843"/>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大数据架构设计</a:t>
            </a:r>
            <a:endParaRPr kumimoji="1" lang="zh-CN" altLang="en-US" dirty="0"/>
          </a:p>
        </p:txBody>
      </p:sp>
      <p:grpSp>
        <p:nvGrpSpPr>
          <p:cNvPr id="37" name="组合 36"/>
          <p:cNvGrpSpPr/>
          <p:nvPr/>
        </p:nvGrpSpPr>
        <p:grpSpPr>
          <a:xfrm>
            <a:off x="4572000" y="1284542"/>
            <a:ext cx="4225766" cy="3238024"/>
            <a:chOff x="19387" y="5949"/>
            <a:chExt cx="17746" cy="13598"/>
          </a:xfrm>
        </p:grpSpPr>
        <p:sp>
          <p:nvSpPr>
            <p:cNvPr id="38" name="圆角矩形 37"/>
            <p:cNvSpPr/>
            <p:nvPr/>
          </p:nvSpPr>
          <p:spPr>
            <a:xfrm>
              <a:off x="19387" y="6084"/>
              <a:ext cx="17746" cy="13463"/>
            </a:xfrm>
            <a:prstGeom prst="roundRect">
              <a:avLst/>
            </a:prstGeom>
            <a:solidFill>
              <a:schemeClr val="bg1"/>
            </a:solidFill>
            <a:ln>
              <a:solidFill>
                <a:srgbClr val="4E74A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9" name="IT基础设施云化"/>
            <p:cNvSpPr txBox="1"/>
            <p:nvPr/>
          </p:nvSpPr>
          <p:spPr>
            <a:xfrm>
              <a:off x="20018" y="7794"/>
              <a:ext cx="16490" cy="11431"/>
            </a:xfrm>
            <a:prstGeom prst="rect">
              <a:avLst/>
            </a:prstGeom>
            <a:ln w="12700">
              <a:noFill/>
              <a:miter lim="800000"/>
            </a:ln>
          </p:spPr>
          <p:txBody>
            <a:bodyPr wrap="square" lIns="10583" tIns="10583" rIns="10583" bIns="10583">
              <a:spAutoFit/>
            </a:bodyPr>
            <a:lstStyle/>
            <a:p>
              <a:pPr algn="l"/>
              <a:endParaRPr kumimoji="1" lang="en-US" altLang="zh-CN" sz="1350" dirty="0">
                <a:latin typeface="微软雅黑" panose="020B0503020204020204" pitchFamily="34" charset="-122"/>
                <a:ea typeface="微软雅黑" panose="020B0503020204020204" pitchFamily="34" charset="-122"/>
              </a:endParaRPr>
            </a:p>
            <a:p>
              <a:pPr algn="l"/>
              <a:r>
                <a:rPr kumimoji="1" lang="en-US" altLang="zh-CN" sz="1350" dirty="0">
                  <a:latin typeface="微软雅黑" panose="020B0503020204020204" pitchFamily="34" charset="-122"/>
                  <a:ea typeface="微软雅黑" panose="020B0503020204020204" pitchFamily="34" charset="-122"/>
                </a:rPr>
                <a:t>ADS</a:t>
              </a:r>
              <a:r>
                <a:rPr kumimoji="1" lang="zh-CN" altLang="en-US" sz="1350" dirty="0">
                  <a:latin typeface="微软雅黑" panose="020B0503020204020204" pitchFamily="34" charset="-122"/>
                  <a:ea typeface="微软雅黑" panose="020B0503020204020204" pitchFamily="34" charset="-122"/>
                </a:rPr>
                <a:t>：应用数据层，存放数据产品个性化的统计指标数据，主要面向</a:t>
              </a:r>
              <a:r>
                <a:rPr kumimoji="1" lang="en-US" altLang="zh-CN" sz="1350" dirty="0">
                  <a:latin typeface="微软雅黑" panose="020B0503020204020204" pitchFamily="34" charset="-122"/>
                  <a:ea typeface="微软雅黑" panose="020B0503020204020204" pitchFamily="34" charset="-122"/>
                </a:rPr>
                <a:t>BI</a:t>
              </a:r>
              <a:r>
                <a:rPr kumimoji="1" lang="zh-CN" altLang="en-US" sz="1350" dirty="0">
                  <a:latin typeface="微软雅黑" panose="020B0503020204020204" pitchFamily="34" charset="-122"/>
                  <a:ea typeface="微软雅黑" panose="020B0503020204020204" pitchFamily="34" charset="-122"/>
                </a:rPr>
                <a:t>和报表展示。目前包含</a:t>
              </a:r>
              <a:r>
                <a:rPr kumimoji="1" lang="en-US" altLang="zh-CN" sz="1350" dirty="0" err="1">
                  <a:latin typeface="微软雅黑" panose="020B0503020204020204" pitchFamily="34" charset="-122"/>
                  <a:ea typeface="微软雅黑" panose="020B0503020204020204" pitchFamily="34" charset="-122"/>
                </a:rPr>
                <a:t>mysql</a:t>
              </a:r>
              <a:r>
                <a:rPr kumimoji="1" lang="zh-CN" altLang="en-US" sz="1350" dirty="0">
                  <a:latin typeface="微软雅黑" panose="020B0503020204020204" pitchFamily="34" charset="-122"/>
                  <a:ea typeface="微软雅黑" panose="020B0503020204020204" pitchFamily="34" charset="-122"/>
                </a:rPr>
                <a:t>表、</a:t>
              </a:r>
              <a:r>
                <a:rPr kumimoji="1" lang="en-US" altLang="zh-CN" sz="1350" dirty="0">
                  <a:latin typeface="微软雅黑" panose="020B0503020204020204" pitchFamily="34" charset="-122"/>
                  <a:ea typeface="微软雅黑" panose="020B0503020204020204" pitchFamily="34" charset="-122"/>
                </a:rPr>
                <a:t>druid</a:t>
              </a:r>
              <a:r>
                <a:rPr kumimoji="1" lang="zh-CN" altLang="en-US" sz="1350" dirty="0">
                  <a:latin typeface="微软雅黑" panose="020B0503020204020204" pitchFamily="34" charset="-122"/>
                  <a:ea typeface="微软雅黑" panose="020B0503020204020204" pitchFamily="34" charset="-122"/>
                </a:rPr>
                <a:t>表和</a:t>
              </a:r>
              <a:r>
                <a:rPr kumimoji="1" lang="en-US" altLang="zh-CN" sz="1350" dirty="0" err="1">
                  <a:latin typeface="微软雅黑" panose="020B0503020204020204" pitchFamily="34" charset="-122"/>
                  <a:ea typeface="微软雅黑" panose="020B0503020204020204" pitchFamily="34" charset="-122"/>
                </a:rPr>
                <a:t>kylin</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r>
                <a:rPr kumimoji="1" lang="zh-CN" altLang="en-US" sz="1350" dirty="0">
                  <a:latin typeface="微软雅黑" panose="020B0503020204020204" pitchFamily="34" charset="-122"/>
                  <a:ea typeface="微软雅黑" panose="020B0503020204020204" pitchFamily="34" charset="-122"/>
                </a:rPr>
                <a:t> </a:t>
              </a:r>
              <a:endParaRPr kumimoji="1" lang="zh-CN" altLang="en-US" sz="1350" dirty="0">
                <a:latin typeface="微软雅黑" panose="020B0503020204020204" pitchFamily="34" charset="-122"/>
                <a:ea typeface="微软雅黑" panose="020B0503020204020204" pitchFamily="34" charset="-122"/>
              </a:endParaRPr>
            </a:p>
            <a:p>
              <a:pPr algn="l"/>
              <a:r>
                <a:rPr kumimoji="1" lang="en-US" altLang="zh-CN" sz="1350" dirty="0">
                  <a:latin typeface="微软雅黑" panose="020B0503020204020204" pitchFamily="34" charset="-122"/>
                  <a:ea typeface="微软雅黑" panose="020B0503020204020204" pitchFamily="34" charset="-122"/>
                </a:rPr>
                <a:t>DWS</a:t>
              </a:r>
              <a:r>
                <a:rPr kumimoji="1" lang="zh-CN" altLang="en-US" sz="1350" dirty="0">
                  <a:latin typeface="微软雅黑" panose="020B0503020204020204" pitchFamily="34" charset="-122"/>
                  <a:ea typeface="微软雅黑" panose="020B0503020204020204" pitchFamily="34" charset="-122"/>
                </a:rPr>
                <a:t>：汇总数据层，根据主要的维度进行轻度聚合，构建公共指标数据层。目前数据存放在</a:t>
              </a:r>
              <a:r>
                <a:rPr kumimoji="1" lang="en-US" altLang="zh-CN" sz="1350" dirty="0" err="1">
                  <a:latin typeface="微软雅黑" panose="020B0503020204020204" pitchFamily="34" charset="-122"/>
                  <a:ea typeface="微软雅黑" panose="020B0503020204020204" pitchFamily="34" charset="-122"/>
                </a:rPr>
                <a:t>hdfs</a:t>
              </a:r>
              <a:r>
                <a:rPr kumimoji="1" lang="zh-CN" altLang="en-US" sz="1350" dirty="0">
                  <a:latin typeface="微软雅黑" panose="020B0503020204020204" pitchFamily="34" charset="-122"/>
                  <a:ea typeface="微软雅黑" panose="020B0503020204020204" pitchFamily="34" charset="-122"/>
                </a:rPr>
                <a:t>上，提供</a:t>
              </a:r>
              <a:r>
                <a:rPr kumimoji="1" lang="en-US" altLang="zh-CN" sz="1350" dirty="0">
                  <a:latin typeface="微软雅黑" panose="020B0503020204020204" pitchFamily="34" charset="-122"/>
                  <a:ea typeface="微软雅黑" panose="020B0503020204020204" pitchFamily="34" charset="-122"/>
                </a:rPr>
                <a:t>hive</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endParaRPr kumimoji="1" lang="en-US" altLang="zh-CN" sz="1350" dirty="0">
                <a:latin typeface="微软雅黑" panose="020B0503020204020204" pitchFamily="34" charset="-122"/>
                <a:ea typeface="微软雅黑" panose="020B0503020204020204" pitchFamily="34" charset="-122"/>
              </a:endParaRPr>
            </a:p>
            <a:p>
              <a:pPr algn="l"/>
              <a:r>
                <a:rPr kumimoji="1" lang="en-US" altLang="zh-CN" sz="1350" dirty="0">
                  <a:latin typeface="微软雅黑" panose="020B0503020204020204" pitchFamily="34" charset="-122"/>
                  <a:ea typeface="微软雅黑" panose="020B0503020204020204" pitchFamily="34" charset="-122"/>
                </a:rPr>
                <a:t>DWD</a:t>
              </a:r>
              <a:r>
                <a:rPr kumimoji="1" lang="zh-CN" altLang="en-US" sz="1350" dirty="0">
                  <a:latin typeface="微软雅黑" panose="020B0503020204020204" pitchFamily="34" charset="-122"/>
                  <a:ea typeface="微软雅黑" panose="020B0503020204020204" pitchFamily="34" charset="-122"/>
                </a:rPr>
                <a:t>：明细数据层，采用维度退化的方式，将维度退化的事实表中，减少事实表和维度表的关联。目前主要存储模型数据，存放在</a:t>
              </a:r>
              <a:r>
                <a:rPr kumimoji="1" lang="en-US" altLang="zh-CN" sz="1350" dirty="0" err="1">
                  <a:latin typeface="微软雅黑" panose="020B0503020204020204" pitchFamily="34" charset="-122"/>
                  <a:ea typeface="微软雅黑" panose="020B0503020204020204" pitchFamily="34" charset="-122"/>
                </a:rPr>
                <a:t>hdfs</a:t>
              </a:r>
              <a:r>
                <a:rPr kumimoji="1" lang="zh-CN" altLang="en-US" sz="1350" dirty="0">
                  <a:latin typeface="微软雅黑" panose="020B0503020204020204" pitchFamily="34" charset="-122"/>
                  <a:ea typeface="微软雅黑" panose="020B0503020204020204" pitchFamily="34" charset="-122"/>
                </a:rPr>
                <a:t>上，提供</a:t>
              </a:r>
              <a:r>
                <a:rPr kumimoji="1" lang="en-US" altLang="zh-CN" sz="1350" dirty="0">
                  <a:latin typeface="微软雅黑" panose="020B0503020204020204" pitchFamily="34" charset="-122"/>
                  <a:ea typeface="微软雅黑" panose="020B0503020204020204" pitchFamily="34" charset="-122"/>
                </a:rPr>
                <a:t>hive</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endParaRPr kumimoji="1" lang="en-US" altLang="zh-CN" sz="1350" dirty="0">
                <a:latin typeface="微软雅黑" panose="020B0503020204020204" pitchFamily="34" charset="-122"/>
                <a:ea typeface="微软雅黑" panose="020B0503020204020204" pitchFamily="34" charset="-122"/>
              </a:endParaRPr>
            </a:p>
          </p:txBody>
        </p:sp>
        <p:sp>
          <p:nvSpPr>
            <p:cNvPr id="40" name="圆角矩形 39"/>
            <p:cNvSpPr/>
            <p:nvPr/>
          </p:nvSpPr>
          <p:spPr>
            <a:xfrm>
              <a:off x="19393" y="5949"/>
              <a:ext cx="17740" cy="2107"/>
            </a:xfrm>
            <a:prstGeom prst="roundRect">
              <a:avLst/>
            </a:prstGeom>
            <a:solidFill>
              <a:schemeClr val="accent5">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结构分层</a:t>
              </a:r>
              <a:endParaRPr lang="zh-CN" altLang="en-US" sz="1800" b="1">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41447" y="880920"/>
            <a:ext cx="3965019" cy="4178618"/>
            <a:chOff x="594" y="3210"/>
            <a:chExt cx="16651" cy="17548"/>
          </a:xfrm>
        </p:grpSpPr>
        <p:grpSp>
          <p:nvGrpSpPr>
            <p:cNvPr id="42" name="组合 41"/>
            <p:cNvGrpSpPr/>
            <p:nvPr/>
          </p:nvGrpSpPr>
          <p:grpSpPr>
            <a:xfrm>
              <a:off x="594" y="3210"/>
              <a:ext cx="16651" cy="17548"/>
              <a:chOff x="470" y="3187"/>
              <a:chExt cx="16651" cy="17548"/>
            </a:xfrm>
          </p:grpSpPr>
          <p:sp>
            <p:nvSpPr>
              <p:cNvPr id="45" name="矩形 44"/>
              <p:cNvSpPr/>
              <p:nvPr/>
            </p:nvSpPr>
            <p:spPr>
              <a:xfrm>
                <a:off x="569" y="17746"/>
                <a:ext cx="16552" cy="2779"/>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p:cNvSpPr/>
              <p:nvPr/>
            </p:nvSpPr>
            <p:spPr>
              <a:xfrm>
                <a:off x="568" y="7681"/>
                <a:ext cx="16553" cy="9061"/>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47" name="组合 46"/>
              <p:cNvGrpSpPr/>
              <p:nvPr/>
            </p:nvGrpSpPr>
            <p:grpSpPr>
              <a:xfrm>
                <a:off x="470" y="3187"/>
                <a:ext cx="16651" cy="17548"/>
                <a:chOff x="470" y="3187"/>
                <a:chExt cx="16651" cy="17548"/>
              </a:xfrm>
            </p:grpSpPr>
            <p:cxnSp>
              <p:nvCxnSpPr>
                <p:cNvPr id="48" name="直接箭头连接符 23"/>
                <p:cNvCxnSpPr>
                  <a:stCxn id="56" idx="0"/>
                  <a:endCxn id="55" idx="2"/>
                </p:cNvCxnSpPr>
                <p:nvPr/>
              </p:nvCxnSpPr>
              <p:spPr>
                <a:xfrm flipH="1" flipV="1">
                  <a:off x="5043" y="13193"/>
                  <a:ext cx="1" cy="14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24"/>
                <p:cNvCxnSpPr>
                  <a:stCxn id="55" idx="0"/>
                  <a:endCxn id="54" idx="2"/>
                </p:cNvCxnSpPr>
                <p:nvPr/>
              </p:nvCxnSpPr>
              <p:spPr>
                <a:xfrm flipV="1">
                  <a:off x="5043" y="10758"/>
                  <a:ext cx="0" cy="1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470" y="3187"/>
                  <a:ext cx="16651" cy="17548"/>
                  <a:chOff x="470" y="3187"/>
                  <a:chExt cx="16651" cy="17548"/>
                </a:xfrm>
              </p:grpSpPr>
              <p:cxnSp>
                <p:nvCxnSpPr>
                  <p:cNvPr id="51" name="直接箭头连接符 25"/>
                  <p:cNvCxnSpPr>
                    <a:stCxn id="57" idx="0"/>
                    <a:endCxn id="58" idx="2"/>
                  </p:cNvCxnSpPr>
                  <p:nvPr/>
                </p:nvCxnSpPr>
                <p:spPr>
                  <a:xfrm flipV="1">
                    <a:off x="10819" y="10758"/>
                    <a:ext cx="0" cy="39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470" y="3187"/>
                    <a:ext cx="16651" cy="17548"/>
                    <a:chOff x="470" y="3187"/>
                    <a:chExt cx="16651" cy="17548"/>
                  </a:xfrm>
                </p:grpSpPr>
                <p:sp>
                  <p:nvSpPr>
                    <p:cNvPr id="53" name="矩形 52"/>
                    <p:cNvSpPr/>
                    <p:nvPr/>
                  </p:nvSpPr>
                  <p:spPr>
                    <a:xfrm>
                      <a:off x="568" y="3620"/>
                      <a:ext cx="16553" cy="3118"/>
                    </a:xfrm>
                    <a:prstGeom prst="rect">
                      <a:avLst/>
                    </a:prstGeom>
                    <a:solidFill>
                      <a:schemeClr val="bg1">
                        <a:lumMod val="95000"/>
                      </a:schemeClr>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 name="矩形 53"/>
                    <p:cNvSpPr/>
                    <p:nvPr/>
                  </p:nvSpPr>
                  <p:spPr>
                    <a:xfrm>
                      <a:off x="2775" y="962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nvSpPr>
                  <p:spPr>
                    <a:xfrm>
                      <a:off x="2775" y="1205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nvSpPr>
                  <p:spPr>
                    <a:xfrm>
                      <a:off x="2776" y="1467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DWD</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矩形 56"/>
                    <p:cNvSpPr/>
                    <p:nvPr/>
                  </p:nvSpPr>
                  <p:spPr>
                    <a:xfrm>
                      <a:off x="8551" y="1467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DWD</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矩形 57"/>
                    <p:cNvSpPr/>
                    <p:nvPr/>
                  </p:nvSpPr>
                  <p:spPr>
                    <a:xfrm>
                      <a:off x="8551" y="962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矩形 58"/>
                    <p:cNvSpPr/>
                    <p:nvPr/>
                  </p:nvSpPr>
                  <p:spPr>
                    <a:xfrm>
                      <a:off x="3367" y="1851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服务日志</a:t>
                      </a:r>
                      <a:endParaRPr lang="zh-CN" altLang="en-US" sz="1400">
                        <a:latin typeface="微软雅黑" panose="020B0503020204020204" pitchFamily="34" charset="-122"/>
                        <a:ea typeface="微软雅黑" panose="020B0503020204020204" pitchFamily="34" charset="-122"/>
                      </a:endParaRPr>
                    </a:p>
                  </p:txBody>
                </p:sp>
                <p:sp>
                  <p:nvSpPr>
                    <p:cNvPr id="60" name="矩形 59"/>
                    <p:cNvSpPr/>
                    <p:nvPr/>
                  </p:nvSpPr>
                  <p:spPr>
                    <a:xfrm>
                      <a:off x="10060" y="18514"/>
                      <a:ext cx="5669"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外部接口数据</a:t>
                      </a:r>
                      <a:endParaRPr lang="zh-CN" altLang="en-US" sz="1400">
                        <a:latin typeface="微软雅黑" panose="020B0503020204020204" pitchFamily="34" charset="-122"/>
                        <a:ea typeface="微软雅黑" panose="020B0503020204020204" pitchFamily="34" charset="-122"/>
                      </a:endParaRPr>
                    </a:p>
                  </p:txBody>
                </p:sp>
                <p:sp>
                  <p:nvSpPr>
                    <p:cNvPr id="61" name="矩形 60"/>
                    <p:cNvSpPr/>
                    <p:nvPr/>
                  </p:nvSpPr>
                  <p:spPr>
                    <a:xfrm>
                      <a:off x="2775" y="4608"/>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报表查询</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8016" y="4612"/>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告警服务</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14560" y="9393"/>
                      <a:ext cx="1134" cy="6540"/>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I</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M</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文本框 63"/>
                    <p:cNvSpPr txBox="1"/>
                    <p:nvPr/>
                  </p:nvSpPr>
                  <p:spPr>
                    <a:xfrm>
                      <a:off x="470" y="8169"/>
                      <a:ext cx="1680" cy="8073"/>
                    </a:xfrm>
                    <a:prstGeom prst="rect">
                      <a:avLst/>
                    </a:prstGeom>
                    <a:noFill/>
                  </p:spPr>
                  <p:txBody>
                    <a:bodyPr vert="eaVert" wrap="square" rtlCol="0">
                      <a:spAutoFit/>
                    </a:bodyPr>
                    <a:lstStyle/>
                    <a:p>
                      <a:pPr algn="ctr"/>
                      <a:r>
                        <a:rPr lang="zh-CN" altLang="en-US" sz="1400" dirty="0">
                          <a:latin typeface="微软雅黑" panose="020B0503020204020204" pitchFamily="34" charset="-122"/>
                          <a:ea typeface="微软雅黑" panose="020B0503020204020204" pitchFamily="34" charset="-122"/>
                        </a:rPr>
                        <a:t>大数据平台</a:t>
                      </a:r>
                      <a:endParaRPr lang="zh-CN" altLang="en-US" sz="1400" dirty="0">
                        <a:latin typeface="微软雅黑" panose="020B0503020204020204" pitchFamily="34" charset="-122"/>
                        <a:ea typeface="微软雅黑" panose="020B0503020204020204" pitchFamily="34" charset="-122"/>
                      </a:endParaRPr>
                    </a:p>
                  </p:txBody>
                </p:sp>
                <p:sp>
                  <p:nvSpPr>
                    <p:cNvPr id="65" name="文本框 64"/>
                    <p:cNvSpPr txBox="1"/>
                    <p:nvPr/>
                  </p:nvSpPr>
                  <p:spPr>
                    <a:xfrm>
                      <a:off x="2394" y="7921"/>
                      <a:ext cx="5605" cy="1293"/>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离线处理层</a:t>
                      </a:r>
                      <a:endParaRPr lang="zh-CN" altLang="en-US" sz="1400">
                        <a:latin typeface="微软雅黑" panose="020B0503020204020204" pitchFamily="34" charset="-122"/>
                        <a:ea typeface="微软雅黑" panose="020B0503020204020204" pitchFamily="34" charset="-122"/>
                      </a:endParaRPr>
                    </a:p>
                  </p:txBody>
                </p:sp>
                <p:sp>
                  <p:nvSpPr>
                    <p:cNvPr id="66" name="文本框 65"/>
                    <p:cNvSpPr txBox="1"/>
                    <p:nvPr/>
                  </p:nvSpPr>
                  <p:spPr>
                    <a:xfrm>
                      <a:off x="8029" y="7921"/>
                      <a:ext cx="5605" cy="1293"/>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实时处理层</a:t>
                      </a:r>
                      <a:endParaRPr lang="zh-CN" altLang="en-US" sz="1400">
                        <a:latin typeface="微软雅黑" panose="020B0503020204020204" pitchFamily="34" charset="-122"/>
                        <a:ea typeface="微软雅黑" panose="020B0503020204020204" pitchFamily="34" charset="-122"/>
                      </a:endParaRPr>
                    </a:p>
                  </p:txBody>
                </p:sp>
                <p:sp>
                  <p:nvSpPr>
                    <p:cNvPr id="67" name="矩形 66"/>
                    <p:cNvSpPr/>
                    <p:nvPr/>
                  </p:nvSpPr>
                  <p:spPr>
                    <a:xfrm>
                      <a:off x="13341" y="4608"/>
                      <a:ext cx="28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sp>
                  <p:nvSpPr>
                    <p:cNvPr id="68" name="文本框 67"/>
                    <p:cNvSpPr txBox="1"/>
                    <p:nvPr/>
                  </p:nvSpPr>
                  <p:spPr>
                    <a:xfrm>
                      <a:off x="470" y="3187"/>
                      <a:ext cx="1680" cy="3984"/>
                    </a:xfrm>
                    <a:prstGeom prst="rect">
                      <a:avLst/>
                    </a:prstGeom>
                    <a:noFill/>
                  </p:spPr>
                  <p:txBody>
                    <a:bodyPr vert="eaVert" wrap="square" rtlCol="0">
                      <a:spAutoFit/>
                    </a:bodyPr>
                    <a:lstStyle/>
                    <a:p>
                      <a:pPr algn="ctr"/>
                      <a:r>
                        <a:rPr lang="zh-CN" altLang="en-US" sz="1400" dirty="0">
                          <a:latin typeface="微软雅黑" panose="020B0503020204020204" pitchFamily="34" charset="-122"/>
                          <a:ea typeface="微软雅黑" panose="020B0503020204020204" pitchFamily="34" charset="-122"/>
                        </a:rPr>
                        <a:t>数据服务</a:t>
                      </a:r>
                      <a:endParaRPr lang="zh-CN" altLang="en-US" sz="14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470" y="17505"/>
                      <a:ext cx="1680" cy="3230"/>
                    </a:xfrm>
                    <a:prstGeom prst="rect">
                      <a:avLst/>
                    </a:prstGeom>
                    <a:noFill/>
                  </p:spPr>
                  <p:txBody>
                    <a:bodyPr vert="eaVert" wrap="square" rtlCol="0">
                      <a:spAutoFit/>
                    </a:bodyPr>
                    <a:lstStyle/>
                    <a:p>
                      <a:r>
                        <a:rPr lang="zh-CN" altLang="en-US" sz="1400">
                          <a:latin typeface="微软雅黑" panose="020B0503020204020204" pitchFamily="34" charset="-122"/>
                          <a:ea typeface="微软雅黑" panose="020B0503020204020204" pitchFamily="34" charset="-122"/>
                        </a:rPr>
                        <a:t>数据源</a:t>
                      </a:r>
                      <a:endParaRPr lang="zh-CN" altLang="en-US" sz="1400">
                        <a:latin typeface="微软雅黑" panose="020B0503020204020204" pitchFamily="34" charset="-122"/>
                        <a:ea typeface="微软雅黑" panose="020B0503020204020204" pitchFamily="34" charset="-122"/>
                      </a:endParaRPr>
                    </a:p>
                  </p:txBody>
                </p:sp>
              </p:grpSp>
            </p:grpSp>
          </p:grpSp>
        </p:grpSp>
        <p:sp>
          <p:nvSpPr>
            <p:cNvPr id="43" name="燕尾形 42"/>
            <p:cNvSpPr/>
            <p:nvPr/>
          </p:nvSpPr>
          <p:spPr>
            <a:xfrm rot="16200000">
              <a:off x="8114" y="5874"/>
              <a:ext cx="1710" cy="2429"/>
            </a:xfrm>
            <a:prstGeom prst="chevron">
              <a:avLst>
                <a:gd name="adj" fmla="val 50000"/>
              </a:avLst>
            </a:prstGeom>
            <a:gradFill>
              <a:gsLst>
                <a:gs pos="44000">
                  <a:srgbClr val="547E92"/>
                </a:gs>
                <a:gs pos="0">
                  <a:srgbClr val="8DA9B6"/>
                </a:gs>
                <a:gs pos="100000">
                  <a:srgbClr val="1A526D"/>
                </a:gs>
              </a:gsLst>
              <a:lin ang="5400000" scaled="1"/>
            </a:gra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燕尾形 43"/>
            <p:cNvSpPr/>
            <p:nvPr/>
          </p:nvSpPr>
          <p:spPr>
            <a:xfrm rot="16200000">
              <a:off x="8114" y="15935"/>
              <a:ext cx="1710" cy="2429"/>
            </a:xfrm>
            <a:prstGeom prst="chevron">
              <a:avLst>
                <a:gd name="adj" fmla="val 50000"/>
              </a:avLst>
            </a:prstGeom>
            <a:gradFill>
              <a:gsLst>
                <a:gs pos="44000">
                  <a:srgbClr val="547E92"/>
                </a:gs>
                <a:gs pos="0">
                  <a:srgbClr val="8DA9B6"/>
                </a:gs>
                <a:gs pos="100000">
                  <a:srgbClr val="1A526D"/>
                </a:gs>
              </a:gsLst>
              <a:lin ang="5400000" scaled="1"/>
            </a:gra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spc="225" dirty="0">
                <a:solidFill>
                  <a:schemeClr val="accent5">
                    <a:lumMod val="75000"/>
                  </a:schemeClr>
                </a:solidFill>
                <a:latin typeface="微软雅黑" panose="020B0503020204020204" pitchFamily="34" charset="-122"/>
                <a:ea typeface="微软雅黑" panose="020B0503020204020204" pitchFamily="34" charset="-122"/>
              </a:rPr>
              <a:t>大数据计算链路</a:t>
            </a:r>
            <a:endParaRPr kumimoji="1" lang="zh-CN" altLang="en-US" dirty="0">
              <a:solidFill>
                <a:schemeClr val="accent5">
                  <a:lumMod val="75000"/>
                </a:schemeClr>
              </a:solidFill>
            </a:endParaRPr>
          </a:p>
        </p:txBody>
      </p:sp>
      <p:grpSp>
        <p:nvGrpSpPr>
          <p:cNvPr id="32" name="组合 31"/>
          <p:cNvGrpSpPr/>
          <p:nvPr/>
        </p:nvGrpSpPr>
        <p:grpSpPr>
          <a:xfrm>
            <a:off x="150494" y="1150043"/>
            <a:ext cx="6224457" cy="1226344"/>
            <a:chOff x="601" y="4117"/>
            <a:chExt cx="27108" cy="5150"/>
          </a:xfrm>
        </p:grpSpPr>
        <p:sp>
          <p:nvSpPr>
            <p:cNvPr id="33" name="圆角矩形 32"/>
            <p:cNvSpPr/>
            <p:nvPr/>
          </p:nvSpPr>
          <p:spPr>
            <a:xfrm>
              <a:off x="601" y="5154"/>
              <a:ext cx="27108" cy="4113"/>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4" name="燕尾形 33"/>
            <p:cNvSpPr/>
            <p:nvPr/>
          </p:nvSpPr>
          <p:spPr>
            <a:xfrm>
              <a:off x="7387" y="6010"/>
              <a:ext cx="5879" cy="240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通道</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燕尾形 34"/>
            <p:cNvSpPr/>
            <p:nvPr/>
          </p:nvSpPr>
          <p:spPr>
            <a:xfrm>
              <a:off x="19317" y="6069"/>
              <a:ext cx="5879" cy="2489"/>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分析</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燕尾形 35"/>
            <p:cNvSpPr/>
            <p:nvPr/>
          </p:nvSpPr>
          <p:spPr>
            <a:xfrm>
              <a:off x="1523" y="6009"/>
              <a:ext cx="5881" cy="2402"/>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服务</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7" name="燕尾形 36"/>
            <p:cNvSpPr/>
            <p:nvPr/>
          </p:nvSpPr>
          <p:spPr>
            <a:xfrm>
              <a:off x="13267" y="6069"/>
              <a:ext cx="5879" cy="2488"/>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DWD</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19438" y="4117"/>
              <a:ext cx="5636"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实时计算</a:t>
              </a:r>
              <a:endParaRPr lang="zh-CN" altLang="en-US" dirty="0">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50733" y="2734051"/>
            <a:ext cx="6296977" cy="1303734"/>
            <a:chOff x="602" y="10769"/>
            <a:chExt cx="26444" cy="5475"/>
          </a:xfrm>
        </p:grpSpPr>
        <p:grpSp>
          <p:nvGrpSpPr>
            <p:cNvPr id="40" name="组合 39"/>
            <p:cNvGrpSpPr/>
            <p:nvPr/>
          </p:nvGrpSpPr>
          <p:grpSpPr>
            <a:xfrm>
              <a:off x="602" y="11734"/>
              <a:ext cx="26444" cy="4510"/>
              <a:chOff x="702" y="11694"/>
              <a:chExt cx="26444" cy="4510"/>
            </a:xfrm>
          </p:grpSpPr>
          <p:sp>
            <p:nvSpPr>
              <p:cNvPr id="42" name="圆角矩形 41"/>
              <p:cNvSpPr/>
              <p:nvPr/>
            </p:nvSpPr>
            <p:spPr>
              <a:xfrm>
                <a:off x="702" y="11694"/>
                <a:ext cx="26139" cy="4510"/>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43" name="燕尾形 42"/>
              <p:cNvSpPr/>
              <p:nvPr/>
            </p:nvSpPr>
            <p:spPr>
              <a:xfrm>
                <a:off x="1590" y="12633"/>
                <a:ext cx="5102"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服务</a:t>
                </a:r>
                <a:endParaRPr lang="zh-CN" altLang="en-US"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4" name="燕尾形 43"/>
              <p:cNvSpPr/>
              <p:nvPr/>
            </p:nvSpPr>
            <p:spPr>
              <a:xfrm>
                <a:off x="5777" y="12673"/>
                <a:ext cx="5102"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endParaRPr lang="zh-CN" altLang="en-US"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落盘</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燕尾形 44"/>
              <p:cNvSpPr/>
              <p:nvPr/>
            </p:nvSpPr>
            <p:spPr>
              <a:xfrm>
                <a:off x="14249" y="12718"/>
                <a:ext cx="4859"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DWS</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46" name="燕尾形 45"/>
              <p:cNvSpPr/>
              <p:nvPr/>
            </p:nvSpPr>
            <p:spPr>
              <a:xfrm>
                <a:off x="10076" y="12673"/>
                <a:ext cx="5102"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DWD</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47" name="燕尾形 46"/>
              <p:cNvSpPr/>
              <p:nvPr/>
            </p:nvSpPr>
            <p:spPr>
              <a:xfrm>
                <a:off x="18288" y="12718"/>
                <a:ext cx="4819"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sym typeface="+mn-ea"/>
                  </a:rPr>
                  <a:t>ADS</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48" name="燕尾形 47"/>
              <p:cNvSpPr/>
              <p:nvPr/>
            </p:nvSpPr>
            <p:spPr>
              <a:xfrm>
                <a:off x="22133" y="12674"/>
                <a:ext cx="5013"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数据分析</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41" name="圆角矩形 40"/>
            <p:cNvSpPr/>
            <p:nvPr/>
          </p:nvSpPr>
          <p:spPr>
            <a:xfrm>
              <a:off x="18648" y="10769"/>
              <a:ext cx="5636"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离线计算</a:t>
              </a:r>
              <a:endParaRPr lang="zh-CN" altLang="en-US" dirty="0">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7875984" y="1692968"/>
            <a:ext cx="1268016" cy="1514713"/>
            <a:chOff x="33044" y="6397"/>
            <a:chExt cx="5325" cy="6361"/>
          </a:xfrm>
        </p:grpSpPr>
        <p:sp>
          <p:nvSpPr>
            <p:cNvPr id="50" name="圆角矩形 49"/>
            <p:cNvSpPr/>
            <p:nvPr/>
          </p:nvSpPr>
          <p:spPr>
            <a:xfrm>
              <a:off x="33209" y="7599"/>
              <a:ext cx="5013" cy="5159"/>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51" name="圆角矩形 50"/>
            <p:cNvSpPr/>
            <p:nvPr/>
          </p:nvSpPr>
          <p:spPr>
            <a:xfrm>
              <a:off x="33578" y="10611"/>
              <a:ext cx="4275" cy="1783"/>
            </a:xfrm>
            <a:prstGeom prst="roundRect">
              <a:avLst/>
            </a:prstGeom>
            <a:solidFill>
              <a:srgbClr val="3498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数据服务</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33044" y="6397"/>
              <a:ext cx="5325" cy="3855"/>
              <a:chOff x="33044" y="6397"/>
              <a:chExt cx="5325" cy="3855"/>
            </a:xfrm>
          </p:grpSpPr>
          <p:sp>
            <p:nvSpPr>
              <p:cNvPr id="53" name="圆角矩形 52"/>
              <p:cNvSpPr/>
              <p:nvPr/>
            </p:nvSpPr>
            <p:spPr>
              <a:xfrm>
                <a:off x="33578" y="8469"/>
                <a:ext cx="4275" cy="1783"/>
              </a:xfrm>
              <a:prstGeom prst="roundRect">
                <a:avLst/>
              </a:prstGeom>
              <a:solidFill>
                <a:srgbClr val="3498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告警服务</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33044" y="6397"/>
                <a:ext cx="5325"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财务系统</a:t>
                </a:r>
                <a:endParaRPr lang="zh-CN" altLang="en-US" dirty="0">
                  <a:latin typeface="微软雅黑" panose="020B0503020204020204" pitchFamily="34" charset="-122"/>
                  <a:ea typeface="微软雅黑" panose="020B0503020204020204" pitchFamily="34" charset="-122"/>
                </a:endParaRPr>
              </a:p>
            </p:txBody>
          </p:sp>
        </p:grpSp>
      </p:grpSp>
      <p:grpSp>
        <p:nvGrpSpPr>
          <p:cNvPr id="55" name="组合 54"/>
          <p:cNvGrpSpPr/>
          <p:nvPr/>
        </p:nvGrpSpPr>
        <p:grpSpPr>
          <a:xfrm>
            <a:off x="6375320" y="1704398"/>
            <a:ext cx="1547336" cy="2026206"/>
            <a:chOff x="26742" y="6445"/>
            <a:chExt cx="6498" cy="8509"/>
          </a:xfrm>
        </p:grpSpPr>
        <p:sp>
          <p:nvSpPr>
            <p:cNvPr id="56" name="流程图: 磁盘 15"/>
            <p:cNvSpPr/>
            <p:nvPr/>
          </p:nvSpPr>
          <p:spPr>
            <a:xfrm>
              <a:off x="27625" y="7414"/>
              <a:ext cx="4650" cy="5530"/>
            </a:xfrm>
            <a:prstGeom prst="flowChartMagneticDisk">
              <a:avLst/>
            </a:prstGeom>
            <a:solidFill>
              <a:srgbClr val="3498DB"/>
            </a:solidFill>
            <a:ln>
              <a:solidFill>
                <a:srgbClr val="103E57"/>
              </a:solidFill>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500" dirty="0">
                  <a:ln w="50800">
                    <a:noFill/>
                  </a:ln>
                  <a:solidFill>
                    <a:schemeClr val="bg1">
                      <a:lumMod val="95000"/>
                    </a:schemeClr>
                  </a:solidFill>
                  <a:latin typeface="微软雅黑" panose="020B0503020204020204" pitchFamily="34" charset="-122"/>
                  <a:ea typeface="微软雅黑" panose="020B0503020204020204" pitchFamily="34" charset="-122"/>
                </a:rPr>
                <a:t>数据仓库</a:t>
              </a:r>
              <a:endParaRPr lang="zh-CN" altLang="en-US" sz="1500" dirty="0">
                <a:ln w="50800">
                  <a:noFill/>
                </a:ln>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57" name="直接箭头连接符 5"/>
            <p:cNvCxnSpPr/>
            <p:nvPr/>
          </p:nvCxnSpPr>
          <p:spPr>
            <a:xfrm>
              <a:off x="26742" y="6445"/>
              <a:ext cx="1649" cy="1154"/>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11"/>
            <p:cNvCxnSpPr/>
            <p:nvPr/>
          </p:nvCxnSpPr>
          <p:spPr>
            <a:xfrm flipV="1">
              <a:off x="26742" y="12944"/>
              <a:ext cx="2284" cy="2010"/>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12"/>
            <p:cNvCxnSpPr>
              <a:stCxn id="56" idx="4"/>
              <a:endCxn id="50" idx="1"/>
            </p:cNvCxnSpPr>
            <p:nvPr/>
          </p:nvCxnSpPr>
          <p:spPr>
            <a:xfrm>
              <a:off x="32275" y="10179"/>
              <a:ext cx="965" cy="712"/>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微软雅黑" panose="020B0503020204020204" pitchFamily="34" charset="-122"/>
              </a:rPr>
              <a:t>大数据测试流程（清洗、分析）</a:t>
            </a:r>
            <a:endParaRPr kumimoji="1" lang="zh-CN" altLang="en-US" dirty="0"/>
          </a:p>
        </p:txBody>
      </p:sp>
      <p:sp>
        <p:nvSpPr>
          <p:cNvPr id="4" name="大润发希望通过数字化技术，…"/>
          <p:cNvSpPr txBox="1"/>
          <p:nvPr/>
        </p:nvSpPr>
        <p:spPr>
          <a:xfrm>
            <a:off x="871436" y="1809255"/>
            <a:ext cx="3313729" cy="533013"/>
          </a:xfrm>
          <a:prstGeom prst="rect">
            <a:avLst/>
          </a:prstGeom>
          <a:ln w="12700">
            <a:miter lim="400000"/>
          </a:ln>
        </p:spPr>
        <p:txBody>
          <a:bodyPr lIns="8466" tIns="8466" rIns="8466" bIns="8466"/>
          <a:lstStyle/>
          <a:p>
            <a:pPr algn="l">
              <a:spcAft>
                <a:spcPts val="0"/>
              </a:spcAft>
            </a:pPr>
            <a:r>
              <a:rPr lang="zh-CN" altLang="en-US" sz="2025" dirty="0">
                <a:solidFill>
                  <a:schemeClr val="bg1"/>
                </a:solidFill>
                <a:latin typeface="微软雅黑" panose="020B0503020204020204" pitchFamily="34" charset="-122"/>
                <a:ea typeface="微软雅黑" panose="020B0503020204020204" pitchFamily="34" charset="-122"/>
              </a:rPr>
              <a:t>例：</a:t>
            </a:r>
            <a:r>
              <a:rPr lang="zh-CN" altLang="zh-CN" sz="2025" dirty="0">
                <a:solidFill>
                  <a:schemeClr val="bg1"/>
                </a:solidFill>
                <a:latin typeface="微软雅黑" panose="020B0503020204020204" pitchFamily="34" charset="-122"/>
                <a:ea typeface="微软雅黑" panose="020B0503020204020204" pitchFamily="34" charset="-122"/>
              </a:rPr>
              <a:t>智能化测试</a:t>
            </a:r>
            <a:endParaRPr lang="zh-CN" altLang="zh-CN" sz="2025"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11799" y="1969037"/>
            <a:ext cx="8920401" cy="2475310"/>
            <a:chOff x="390" y="7989"/>
            <a:chExt cx="37461" cy="10395"/>
          </a:xfrm>
        </p:grpSpPr>
        <p:sp>
          <p:nvSpPr>
            <p:cNvPr id="6" name="矩形 5"/>
            <p:cNvSpPr/>
            <p:nvPr/>
          </p:nvSpPr>
          <p:spPr>
            <a:xfrm>
              <a:off x="390" y="10241"/>
              <a:ext cx="5641" cy="767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7" name="TextBox 57"/>
            <p:cNvSpPr txBox="1"/>
            <p:nvPr/>
          </p:nvSpPr>
          <p:spPr>
            <a:xfrm>
              <a:off x="576" y="10390"/>
              <a:ext cx="5850" cy="3490"/>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数据来源</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数据关系</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计算逻辑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大数据任务配置</a:t>
              </a:r>
              <a:endParaRPr lang="zh-CN" altLang="en-US" sz="1200" dirty="0">
                <a:latin typeface="微软雅黑" panose="020B0503020204020204" pitchFamily="34" charset="-122"/>
                <a:ea typeface="微软雅黑" panose="020B0503020204020204" pitchFamily="34" charset="-122"/>
              </a:endParaRPr>
            </a:p>
          </p:txBody>
        </p:sp>
        <p:sp>
          <p:nvSpPr>
            <p:cNvPr id="8" name="下箭头 7"/>
            <p:cNvSpPr/>
            <p:nvPr/>
          </p:nvSpPr>
          <p:spPr>
            <a:xfrm rot="10800000">
              <a:off x="1920"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下箭头 8"/>
            <p:cNvSpPr/>
            <p:nvPr/>
          </p:nvSpPr>
          <p:spPr>
            <a:xfrm rot="10800000">
              <a:off x="16224" y="8050"/>
              <a:ext cx="1554" cy="1591"/>
            </a:xfrm>
            <a:prstGeom prst="downArrow">
              <a:avLst/>
            </a:prstGeom>
            <a:gradFill>
              <a:gsLst>
                <a:gs pos="44000">
                  <a:srgbClr val="547E92"/>
                </a:gs>
                <a:gs pos="0">
                  <a:srgbClr val="8DA9B6"/>
                </a:gs>
                <a:gs pos="100000">
                  <a:srgbClr val="1A526D"/>
                </a:gs>
              </a:gsLst>
              <a:lin scaled="1"/>
            </a:gra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9"/>
            <p:cNvSpPr/>
            <p:nvPr/>
          </p:nvSpPr>
          <p:spPr>
            <a:xfrm>
              <a:off x="6643" y="10163"/>
              <a:ext cx="7141" cy="822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1" name="TextBox 57"/>
            <p:cNvSpPr txBox="1"/>
            <p:nvPr/>
          </p:nvSpPr>
          <p:spPr>
            <a:xfrm>
              <a:off x="6869" y="10241"/>
              <a:ext cx="6704" cy="8143"/>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维度字段：映射转换</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指标字段：计算逻辑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过滤条件</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异常场景</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配置文件、数据通道、产物路径等</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接口协议测试</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服务主流程</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服务日志</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sp>
          <p:nvSpPr>
            <p:cNvPr id="12" name="下箭头 11"/>
            <p:cNvSpPr/>
            <p:nvPr/>
          </p:nvSpPr>
          <p:spPr>
            <a:xfrm rot="10800000">
              <a:off x="8408"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 name="矩形 12"/>
            <p:cNvSpPr/>
            <p:nvPr/>
          </p:nvSpPr>
          <p:spPr>
            <a:xfrm>
              <a:off x="14622" y="10160"/>
              <a:ext cx="5186" cy="7752"/>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4" name="TextBox 57"/>
            <p:cNvSpPr txBox="1"/>
            <p:nvPr/>
          </p:nvSpPr>
          <p:spPr>
            <a:xfrm>
              <a:off x="14839" y="10390"/>
              <a:ext cx="4969" cy="1939"/>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代码评审</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测试框架评审</a:t>
              </a:r>
              <a:endParaRPr lang="en-US" altLang="zh-CN" sz="1200" dirty="0">
                <a:latin typeface="微软雅黑" panose="020B0503020204020204" pitchFamily="34" charset="-122"/>
                <a:ea typeface="微软雅黑" panose="020B0503020204020204" pitchFamily="34" charset="-122"/>
              </a:endParaRPr>
            </a:p>
          </p:txBody>
        </p:sp>
        <p:sp>
          <p:nvSpPr>
            <p:cNvPr id="15" name="下箭头 14"/>
            <p:cNvSpPr/>
            <p:nvPr/>
          </p:nvSpPr>
          <p:spPr>
            <a:xfrm rot="10800000">
              <a:off x="22611"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6" name="下箭头 15"/>
            <p:cNvSpPr/>
            <p:nvPr/>
          </p:nvSpPr>
          <p:spPr>
            <a:xfrm rot="10800000">
              <a:off x="28947"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下箭头 16"/>
            <p:cNvSpPr/>
            <p:nvPr/>
          </p:nvSpPr>
          <p:spPr>
            <a:xfrm rot="10800000">
              <a:off x="34612"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8" name="矩形 17"/>
            <p:cNvSpPr/>
            <p:nvPr/>
          </p:nvSpPr>
          <p:spPr>
            <a:xfrm>
              <a:off x="20374" y="10081"/>
              <a:ext cx="5756" cy="783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9" name="矩形 18"/>
            <p:cNvSpPr/>
            <p:nvPr/>
          </p:nvSpPr>
          <p:spPr>
            <a:xfrm>
              <a:off x="26695" y="10081"/>
              <a:ext cx="6025" cy="8303"/>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20" name="矩形 19"/>
            <p:cNvSpPr/>
            <p:nvPr/>
          </p:nvSpPr>
          <p:spPr>
            <a:xfrm>
              <a:off x="33153" y="10081"/>
              <a:ext cx="4647" cy="783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21" name="TextBox 57"/>
            <p:cNvSpPr txBox="1"/>
            <p:nvPr/>
          </p:nvSpPr>
          <p:spPr>
            <a:xfrm>
              <a:off x="20374" y="10220"/>
              <a:ext cx="5755" cy="4265"/>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服务日志构造工具开发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报表数据构造工具开发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数据</a:t>
              </a:r>
              <a:r>
                <a:rPr lang="en-US" altLang="zh-CN" sz="1200" dirty="0">
                  <a:latin typeface="微软雅黑" panose="020B0503020204020204" pitchFamily="34" charset="-122"/>
                  <a:ea typeface="微软雅黑" panose="020B0503020204020204" pitchFamily="34" charset="-122"/>
                </a:rPr>
                <a:t>diff</a:t>
              </a:r>
              <a:r>
                <a:rPr lang="zh-CN" altLang="en-US" sz="1200" dirty="0">
                  <a:latin typeface="微软雅黑" panose="020B0503020204020204" pitchFamily="34" charset="-122"/>
                  <a:ea typeface="微软雅黑" panose="020B0503020204020204" pitchFamily="34" charset="-122"/>
                </a:rPr>
                <a:t>工具开发</a:t>
              </a:r>
              <a:endParaRPr lang="en-US" altLang="zh-CN" sz="1200" dirty="0">
                <a:latin typeface="微软雅黑" panose="020B0503020204020204" pitchFamily="34" charset="-122"/>
                <a:ea typeface="微软雅黑" panose="020B0503020204020204" pitchFamily="34" charset="-122"/>
              </a:endParaRPr>
            </a:p>
          </p:txBody>
        </p:sp>
        <p:sp>
          <p:nvSpPr>
            <p:cNvPr id="22" name="TextBox 57"/>
            <p:cNvSpPr txBox="1"/>
            <p:nvPr/>
          </p:nvSpPr>
          <p:spPr>
            <a:xfrm>
              <a:off x="26562" y="10160"/>
              <a:ext cx="6026" cy="8143"/>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测试数据验证功能</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现网数据回归测试</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现网数据，新老版本数据对比</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接口协议测试</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主流程各任务调度</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定时任务调度</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服务告警触发</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服务日志</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p:txBody>
        </p:sp>
        <p:sp>
          <p:nvSpPr>
            <p:cNvPr id="23" name="TextBox 57"/>
            <p:cNvSpPr txBox="1"/>
            <p:nvPr/>
          </p:nvSpPr>
          <p:spPr>
            <a:xfrm>
              <a:off x="33153" y="10282"/>
              <a:ext cx="4698" cy="2714"/>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总量上验证</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133469" y="1170172"/>
            <a:ext cx="8898731" cy="692468"/>
            <a:chOff x="430" y="4170"/>
            <a:chExt cx="37370" cy="2908"/>
          </a:xfrm>
        </p:grpSpPr>
        <p:sp>
          <p:nvSpPr>
            <p:cNvPr id="25" name="矩形 24"/>
            <p:cNvSpPr/>
            <p:nvPr/>
          </p:nvSpPr>
          <p:spPr>
            <a:xfrm>
              <a:off x="430" y="4170"/>
              <a:ext cx="37370" cy="2908"/>
            </a:xfrm>
            <a:prstGeom prst="rect">
              <a:avLst/>
            </a:prstGeom>
            <a:noFill/>
            <a:ln w="28575">
              <a:solidFill>
                <a:srgbClr val="103E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nvGrpSpPr>
            <p:cNvPr id="26" name="组合 25"/>
            <p:cNvGrpSpPr/>
            <p:nvPr/>
          </p:nvGrpSpPr>
          <p:grpSpPr>
            <a:xfrm>
              <a:off x="988" y="4621"/>
              <a:ext cx="36450" cy="1786"/>
              <a:chOff x="967" y="4621"/>
              <a:chExt cx="36450" cy="1786"/>
            </a:xfrm>
          </p:grpSpPr>
          <p:sp>
            <p:nvSpPr>
              <p:cNvPr id="27" name="圆角矩形 26"/>
              <p:cNvSpPr/>
              <p:nvPr/>
            </p:nvSpPr>
            <p:spPr>
              <a:xfrm>
                <a:off x="20815" y="4621"/>
                <a:ext cx="4604"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数据准备</a:t>
                </a:r>
                <a:endParaRPr lang="zh-CN" altLang="en-US" sz="1350" b="1" dirty="0">
                  <a:latin typeface="微软雅黑" panose="020B0503020204020204" pitchFamily="34" charset="-122"/>
                  <a:ea typeface="微软雅黑" panose="020B0503020204020204" pitchFamily="34" charset="-122"/>
                </a:endParaRPr>
              </a:p>
            </p:txBody>
          </p:sp>
          <p:sp>
            <p:nvSpPr>
              <p:cNvPr id="28" name="右箭头 27"/>
              <p:cNvSpPr/>
              <p:nvPr/>
            </p:nvSpPr>
            <p:spPr>
              <a:xfrm>
                <a:off x="25915" y="4965"/>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29" name="圆角矩形 28"/>
              <p:cNvSpPr/>
              <p:nvPr/>
            </p:nvSpPr>
            <p:spPr>
              <a:xfrm>
                <a:off x="27533" y="4621"/>
                <a:ext cx="4382"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测试执行</a:t>
                </a:r>
                <a:endParaRPr lang="zh-CN" altLang="en-US" sz="1350" b="1" dirty="0">
                  <a:latin typeface="微软雅黑" panose="020B0503020204020204" pitchFamily="34" charset="-122"/>
                  <a:ea typeface="微软雅黑" panose="020B0503020204020204" pitchFamily="34" charset="-122"/>
                </a:endParaRPr>
              </a:p>
            </p:txBody>
          </p:sp>
          <p:sp>
            <p:nvSpPr>
              <p:cNvPr id="30" name="右箭头 29"/>
              <p:cNvSpPr/>
              <p:nvPr/>
            </p:nvSpPr>
            <p:spPr>
              <a:xfrm>
                <a:off x="32153" y="5023"/>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1" name="圆角矩形 30"/>
              <p:cNvSpPr/>
              <p:nvPr/>
            </p:nvSpPr>
            <p:spPr>
              <a:xfrm>
                <a:off x="33496" y="4622"/>
                <a:ext cx="3921"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现网验证</a:t>
                </a:r>
                <a:endParaRPr lang="zh-CN" altLang="en-US" sz="1350" b="1" dirty="0">
                  <a:latin typeface="微软雅黑" panose="020B0503020204020204" pitchFamily="34" charset="-122"/>
                  <a:ea typeface="微软雅黑" panose="020B0503020204020204" pitchFamily="34" charset="-122"/>
                </a:endParaRPr>
              </a:p>
            </p:txBody>
          </p:sp>
          <p:sp>
            <p:nvSpPr>
              <p:cNvPr id="32" name="右箭头 31"/>
              <p:cNvSpPr/>
              <p:nvPr/>
            </p:nvSpPr>
            <p:spPr>
              <a:xfrm>
                <a:off x="5693" y="4964"/>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3" name="圆角矩形 32"/>
              <p:cNvSpPr/>
              <p:nvPr/>
            </p:nvSpPr>
            <p:spPr>
              <a:xfrm>
                <a:off x="967" y="4630"/>
                <a:ext cx="4316"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需求分析</a:t>
                </a:r>
                <a:endParaRPr lang="zh-CN" altLang="en-US" sz="1350" b="1" dirty="0">
                  <a:latin typeface="微软雅黑" panose="020B0503020204020204" pitchFamily="34" charset="-122"/>
                  <a:ea typeface="微软雅黑" panose="020B0503020204020204" pitchFamily="34" charset="-122"/>
                </a:endParaRPr>
              </a:p>
            </p:txBody>
          </p:sp>
          <p:sp>
            <p:nvSpPr>
              <p:cNvPr id="34" name="圆角矩形 33"/>
              <p:cNvSpPr/>
              <p:nvPr/>
            </p:nvSpPr>
            <p:spPr>
              <a:xfrm>
                <a:off x="14550" y="4621"/>
                <a:ext cx="4360"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设计评审</a:t>
                </a:r>
                <a:endParaRPr lang="zh-CN" altLang="en-US" sz="1350" b="1" dirty="0">
                  <a:latin typeface="微软雅黑" panose="020B0503020204020204" pitchFamily="34" charset="-122"/>
                  <a:ea typeface="微软雅黑" panose="020B0503020204020204" pitchFamily="34" charset="-122"/>
                </a:endParaRPr>
              </a:p>
            </p:txBody>
          </p:sp>
          <p:sp>
            <p:nvSpPr>
              <p:cNvPr id="35" name="圆角矩形 34"/>
              <p:cNvSpPr/>
              <p:nvPr/>
            </p:nvSpPr>
            <p:spPr>
              <a:xfrm>
                <a:off x="7333" y="4621"/>
                <a:ext cx="5440"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测试框架编写</a:t>
                </a:r>
                <a:endParaRPr lang="zh-CN" altLang="en-US" sz="1350" b="1" dirty="0">
                  <a:latin typeface="微软雅黑" panose="020B0503020204020204" pitchFamily="34" charset="-122"/>
                  <a:ea typeface="微软雅黑" panose="020B0503020204020204" pitchFamily="34" charset="-122"/>
                </a:endParaRPr>
              </a:p>
            </p:txBody>
          </p:sp>
          <p:sp>
            <p:nvSpPr>
              <p:cNvPr id="36" name="右箭头 35"/>
              <p:cNvSpPr/>
              <p:nvPr/>
            </p:nvSpPr>
            <p:spPr>
              <a:xfrm>
                <a:off x="13208" y="5002"/>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7" name="右箭头 36"/>
              <p:cNvSpPr/>
              <p:nvPr/>
            </p:nvSpPr>
            <p:spPr>
              <a:xfrm>
                <a:off x="19360" y="5023"/>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微软雅黑" panose="020B0503020204020204" pitchFamily="34" charset="-122"/>
              </a:rPr>
              <a:t>大数据测试自动化</a:t>
            </a:r>
            <a:endParaRPr kumimoji="1" lang="zh-CN" altLang="en-US" dirty="0"/>
          </a:p>
        </p:txBody>
      </p:sp>
      <p:sp>
        <p:nvSpPr>
          <p:cNvPr id="4" name="矩形 3"/>
          <p:cNvSpPr/>
          <p:nvPr/>
        </p:nvSpPr>
        <p:spPr>
          <a:xfrm>
            <a:off x="343812" y="4220707"/>
            <a:ext cx="4625857" cy="370761"/>
          </a:xfrm>
          <a:prstGeom prst="rect">
            <a:avLst/>
          </a:prstGeom>
          <a:solidFill>
            <a:srgbClr val="103E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800" b="1">
                <a:latin typeface="微软雅黑" panose="020B0503020204020204" pitchFamily="34" charset="-122"/>
                <a:ea typeface="微软雅黑" panose="020B0503020204020204" pitchFamily="34" charset="-122"/>
              </a:rPr>
              <a:t>目标：缩短测试过程，提高测试效率和效果</a:t>
            </a:r>
            <a:endParaRPr lang="zh-CN" altLang="en-US" sz="1800" b="1">
              <a:latin typeface="微软雅黑" panose="020B0503020204020204" pitchFamily="34" charset="-122"/>
              <a:ea typeface="微软雅黑" panose="020B0503020204020204" pitchFamily="34" charset="-122"/>
            </a:endParaRPr>
          </a:p>
        </p:txBody>
      </p:sp>
      <p:grpSp>
        <p:nvGrpSpPr>
          <p:cNvPr id="5" name="组合 4"/>
          <p:cNvGrpSpPr/>
          <p:nvPr/>
        </p:nvGrpSpPr>
        <p:grpSpPr>
          <a:xfrm>
            <a:off x="1515863" y="924679"/>
            <a:ext cx="7175183" cy="784861"/>
            <a:chOff x="5543" y="7268"/>
            <a:chExt cx="30132" cy="3296"/>
          </a:xfrm>
          <a:solidFill>
            <a:schemeClr val="bg1"/>
          </a:solidFill>
        </p:grpSpPr>
        <p:sp>
          <p:nvSpPr>
            <p:cNvPr id="6" name="文本框 5"/>
            <p:cNvSpPr txBox="1"/>
            <p:nvPr/>
          </p:nvSpPr>
          <p:spPr>
            <a:xfrm>
              <a:off x="5543" y="7268"/>
              <a:ext cx="30132" cy="3296"/>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7" name="文本框 6"/>
            <p:cNvSpPr txBox="1"/>
            <p:nvPr/>
          </p:nvSpPr>
          <p:spPr>
            <a:xfrm>
              <a:off x="7028" y="8187"/>
              <a:ext cx="7370"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500" b="1">
                  <a:latin typeface="微软雅黑" panose="020B0503020204020204" pitchFamily="34" charset="-122"/>
                  <a:ea typeface="微软雅黑" panose="020B0503020204020204" pitchFamily="34" charset="-122"/>
                </a:rPr>
                <a:t>数据准备自动化</a:t>
              </a:r>
              <a:endParaRPr lang="zh-CN" altLang="en-US" sz="1500" b="1">
                <a:latin typeface="微软雅黑" panose="020B0503020204020204" pitchFamily="34" charset="-122"/>
                <a:ea typeface="微软雅黑" panose="020B0503020204020204" pitchFamily="34" charset="-122"/>
              </a:endParaRPr>
            </a:p>
          </p:txBody>
        </p:sp>
        <p:sp>
          <p:nvSpPr>
            <p:cNvPr id="8" name="文本框 7"/>
            <p:cNvSpPr txBox="1"/>
            <p:nvPr/>
          </p:nvSpPr>
          <p:spPr>
            <a:xfrm>
              <a:off x="16892" y="8187"/>
              <a:ext cx="7422"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b="1">
                  <a:latin typeface="微软雅黑" panose="020B0503020204020204" pitchFamily="34" charset="-122"/>
                  <a:ea typeface="微软雅黑" panose="020B0503020204020204" pitchFamily="34" charset="-122"/>
                </a:rPr>
                <a:t>数据验证自动化</a:t>
              </a:r>
              <a:endParaRPr lang="zh-CN" altLang="en-US" sz="1500" b="1">
                <a:latin typeface="微软雅黑" panose="020B0503020204020204" pitchFamily="34" charset="-122"/>
                <a:ea typeface="微软雅黑" panose="020B0503020204020204" pitchFamily="34" charset="-122"/>
              </a:endParaRPr>
            </a:p>
          </p:txBody>
        </p:sp>
        <p:sp>
          <p:nvSpPr>
            <p:cNvPr id="9" name="文本框 8"/>
            <p:cNvSpPr txBox="1"/>
            <p:nvPr/>
          </p:nvSpPr>
          <p:spPr>
            <a:xfrm>
              <a:off x="26894" y="8197"/>
              <a:ext cx="7422"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b="1">
                  <a:latin typeface="微软雅黑" panose="020B0503020204020204" pitchFamily="34" charset="-122"/>
                  <a:ea typeface="微软雅黑" panose="020B0503020204020204" pitchFamily="34" charset="-122"/>
                </a:rPr>
                <a:t>回归测试自动化</a:t>
              </a:r>
              <a:endParaRPr lang="zh-CN" altLang="en-US" sz="1500" b="1">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515863" y="1986480"/>
            <a:ext cx="7175183" cy="784860"/>
            <a:chOff x="5823" y="11852"/>
            <a:chExt cx="30132" cy="3296"/>
          </a:xfrm>
        </p:grpSpPr>
        <p:sp>
          <p:nvSpPr>
            <p:cNvPr id="11" name="文本框 10"/>
            <p:cNvSpPr txBox="1"/>
            <p:nvPr/>
          </p:nvSpPr>
          <p:spPr>
            <a:xfrm>
              <a:off x="5823" y="11852"/>
              <a:ext cx="30132" cy="3296"/>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12" name="文本框 11"/>
            <p:cNvSpPr txBox="1"/>
            <p:nvPr/>
          </p:nvSpPr>
          <p:spPr>
            <a:xfrm>
              <a:off x="6656" y="12337"/>
              <a:ext cx="8114" cy="232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500">
                  <a:latin typeface="微软雅黑" panose="020B0503020204020204" pitchFamily="34" charset="-122"/>
                  <a:ea typeface="微软雅黑" panose="020B0503020204020204" pitchFamily="34" charset="-122"/>
                </a:rPr>
                <a:t>服务日志和报表数据</a:t>
              </a:r>
              <a:endParaRPr lang="zh-CN" altLang="en-US" sz="1500">
                <a:latin typeface="微软雅黑" panose="020B0503020204020204" pitchFamily="34" charset="-122"/>
                <a:ea typeface="微软雅黑" panose="020B0503020204020204" pitchFamily="34" charset="-122"/>
              </a:endParaRPr>
            </a:p>
            <a:p>
              <a:pPr algn="ctr"/>
              <a:r>
                <a:rPr lang="zh-CN" altLang="en-US" sz="1500">
                  <a:latin typeface="微软雅黑" panose="020B0503020204020204" pitchFamily="34" charset="-122"/>
                  <a:ea typeface="微软雅黑" panose="020B0503020204020204" pitchFamily="34" charset="-122"/>
                </a:rPr>
                <a:t>的构造工具开发</a:t>
              </a:r>
              <a:endParaRPr lang="zh-CN" altLang="en-US" sz="1500">
                <a:latin typeface="微软雅黑" panose="020B0503020204020204" pitchFamily="34" charset="-122"/>
                <a:ea typeface="微软雅黑" panose="020B0503020204020204" pitchFamily="34" charset="-122"/>
              </a:endParaRPr>
            </a:p>
          </p:txBody>
        </p:sp>
        <p:sp>
          <p:nvSpPr>
            <p:cNvPr id="13" name="文本框 12"/>
            <p:cNvSpPr txBox="1"/>
            <p:nvPr/>
          </p:nvSpPr>
          <p:spPr>
            <a:xfrm>
              <a:off x="16892" y="12822"/>
              <a:ext cx="7422" cy="13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a:latin typeface="微软雅黑" panose="020B0503020204020204" pitchFamily="34" charset="-122"/>
                  <a:ea typeface="微软雅黑" panose="020B0503020204020204" pitchFamily="34" charset="-122"/>
                </a:rPr>
                <a:t>数据</a:t>
              </a:r>
              <a:r>
                <a:rPr lang="en-US" altLang="zh-CN" sz="1500">
                  <a:latin typeface="微软雅黑" panose="020B0503020204020204" pitchFamily="34" charset="-122"/>
                  <a:ea typeface="微软雅黑" panose="020B0503020204020204" pitchFamily="34" charset="-122"/>
                </a:rPr>
                <a:t>diff</a:t>
              </a:r>
              <a:r>
                <a:rPr lang="zh-CN" altLang="en-US" sz="1500">
                  <a:latin typeface="微软雅黑" panose="020B0503020204020204" pitchFamily="34" charset="-122"/>
                  <a:ea typeface="微软雅黑" panose="020B0503020204020204" pitchFamily="34" charset="-122"/>
                </a:rPr>
                <a:t>工具开发</a:t>
              </a:r>
              <a:endParaRPr lang="zh-CN" altLang="en-US" sz="1500">
                <a:latin typeface="微软雅黑" panose="020B0503020204020204" pitchFamily="34" charset="-122"/>
                <a:ea typeface="微软雅黑" panose="020B0503020204020204" pitchFamily="34" charset="-122"/>
              </a:endParaRPr>
            </a:p>
          </p:txBody>
        </p:sp>
        <p:sp>
          <p:nvSpPr>
            <p:cNvPr id="14" name="文本框 13"/>
            <p:cNvSpPr txBox="1"/>
            <p:nvPr/>
          </p:nvSpPr>
          <p:spPr>
            <a:xfrm>
              <a:off x="26930" y="12822"/>
              <a:ext cx="8560" cy="13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dirty="0">
                  <a:latin typeface="微软雅黑" panose="020B0503020204020204" pitchFamily="34" charset="-122"/>
                  <a:ea typeface="微软雅黑" panose="020B0503020204020204" pitchFamily="34" charset="-122"/>
                </a:rPr>
                <a:t>引入接口自动化平台</a:t>
              </a:r>
              <a:endParaRPr lang="zh-CN" altLang="en-US" sz="15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1514434" y="3029536"/>
            <a:ext cx="7175183" cy="1015603"/>
            <a:chOff x="5823" y="16764"/>
            <a:chExt cx="30132" cy="4265"/>
          </a:xfrm>
        </p:grpSpPr>
        <p:sp>
          <p:nvSpPr>
            <p:cNvPr id="16" name="文本框 15"/>
            <p:cNvSpPr txBox="1"/>
            <p:nvPr/>
          </p:nvSpPr>
          <p:spPr>
            <a:xfrm>
              <a:off x="5823" y="16764"/>
              <a:ext cx="30132" cy="4265"/>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17" name="文本框 16"/>
            <p:cNvSpPr txBox="1"/>
            <p:nvPr/>
          </p:nvSpPr>
          <p:spPr>
            <a:xfrm>
              <a:off x="6709" y="17734"/>
              <a:ext cx="8567" cy="232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630" indent="-214630">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所有服务日志</a:t>
              </a:r>
              <a:endParaRPr lang="zh-CN" altLang="en-US" sz="150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所有数据来源报表</a:t>
              </a:r>
              <a:endParaRPr lang="zh-CN" altLang="en-US" sz="1500">
                <a:latin typeface="微软雅黑" panose="020B0503020204020204" pitchFamily="34" charset="-122"/>
                <a:ea typeface="微软雅黑" panose="020B0503020204020204" pitchFamily="34" charset="-122"/>
              </a:endParaRPr>
            </a:p>
          </p:txBody>
        </p:sp>
        <p:sp>
          <p:nvSpPr>
            <p:cNvPr id="18" name="文本框 17"/>
            <p:cNvSpPr txBox="1"/>
            <p:nvPr/>
          </p:nvSpPr>
          <p:spPr>
            <a:xfrm>
              <a:off x="16892" y="17248"/>
              <a:ext cx="7422" cy="32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630" indent="-21463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清洗阶段</a:t>
              </a:r>
              <a:endParaRPr lang="zh-CN" altLang="en-US" sz="1500" dirty="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分析阶段</a:t>
              </a:r>
              <a:endParaRPr lang="zh-CN" altLang="en-US" sz="1500" dirty="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数据服务阶段</a:t>
              </a:r>
              <a:endParaRPr lang="zh-CN" altLang="en-US" sz="15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7175" y="17248"/>
              <a:ext cx="7422" cy="32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630" indent="-214630">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离线报表</a:t>
              </a:r>
              <a:endParaRPr lang="zh-CN" altLang="en-US" sz="150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实时报表</a:t>
              </a:r>
              <a:endParaRPr lang="zh-CN" altLang="en-US" sz="150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数据服务报表</a:t>
              </a:r>
              <a:endParaRPr lang="zh-CN" altLang="en-US" sz="150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08569" y="986355"/>
            <a:ext cx="1106805" cy="2883217"/>
            <a:chOff x="1249" y="4782"/>
            <a:chExt cx="4648" cy="12108"/>
          </a:xfrm>
        </p:grpSpPr>
        <p:sp>
          <p:nvSpPr>
            <p:cNvPr id="21" name="五边形 20"/>
            <p:cNvSpPr/>
            <p:nvPr>
              <p:custDataLst>
                <p:tags r:id="rId1"/>
              </p:custDataLst>
            </p:nvPr>
          </p:nvSpPr>
          <p:spPr>
            <a:xfrm>
              <a:off x="1397" y="4824"/>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2" name="五边形 21"/>
            <p:cNvSpPr/>
            <p:nvPr>
              <p:custDataLst>
                <p:tags r:id="rId2"/>
              </p:custDataLst>
            </p:nvPr>
          </p:nvSpPr>
          <p:spPr>
            <a:xfrm>
              <a:off x="1397" y="9336"/>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3" name="五边形 22"/>
            <p:cNvSpPr/>
            <p:nvPr>
              <p:custDataLst>
                <p:tags r:id="rId3"/>
              </p:custDataLst>
            </p:nvPr>
          </p:nvSpPr>
          <p:spPr>
            <a:xfrm>
              <a:off x="1397" y="14547"/>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4" name="文本框 23"/>
            <p:cNvSpPr txBox="1"/>
            <p:nvPr>
              <p:custDataLst>
                <p:tags r:id="rId4"/>
              </p:custDataLst>
            </p:nvPr>
          </p:nvSpPr>
          <p:spPr>
            <a:xfrm>
              <a:off x="1397" y="4782"/>
              <a:ext cx="3633" cy="2082"/>
            </a:xfrm>
            <a:prstGeom prst="rect">
              <a:avLst/>
            </a:prstGeom>
            <a:noFill/>
          </p:spPr>
          <p:txBody>
            <a:bodyPr wrap="square" lIns="33750" tIns="17550" rIns="33750" bIns="17550" rtlCol="0" anchor="ctr" anchorCtr="0">
              <a:norm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方向</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5"/>
              </p:custDataLst>
            </p:nvPr>
          </p:nvSpPr>
          <p:spPr>
            <a:xfrm>
              <a:off x="1397" y="9467"/>
              <a:ext cx="3633" cy="2082"/>
            </a:xfrm>
            <a:prstGeom prst="rect">
              <a:avLst/>
            </a:prstGeom>
            <a:noFill/>
          </p:spPr>
          <p:txBody>
            <a:bodyPr wrap="square" lIns="33750" tIns="17550" rIns="33750" bIns="17550" rtlCol="0" anchor="ctr" anchorCtr="0">
              <a:normAutofit/>
            </a:bodyPr>
            <a:lstStyle/>
            <a:p>
              <a:pPr algn="ctr"/>
              <a:r>
                <a:rPr lang="zh-CN" altLang="en-US" sz="1800" b="1">
                  <a:solidFill>
                    <a:schemeClr val="bg1"/>
                  </a:solidFill>
                  <a:latin typeface="微软雅黑" panose="020B0503020204020204" pitchFamily="34" charset="-122"/>
                  <a:ea typeface="微软雅黑" panose="020B0503020204020204" pitchFamily="34" charset="-122"/>
                </a:rPr>
                <a:t>措施</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6"/>
              </p:custDataLst>
            </p:nvPr>
          </p:nvSpPr>
          <p:spPr>
            <a:xfrm>
              <a:off x="1249" y="14711"/>
              <a:ext cx="3633" cy="2082"/>
            </a:xfrm>
            <a:prstGeom prst="rect">
              <a:avLst/>
            </a:prstGeom>
            <a:noFill/>
          </p:spPr>
          <p:txBody>
            <a:bodyPr wrap="square" lIns="33750" tIns="17550" rIns="33750" bIns="17550" rtlCol="0" anchor="ctr" anchorCtr="0">
              <a:norm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适用</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6"/>
          <p:cNvCxnSpPr/>
          <p:nvPr/>
        </p:nvCxnSpPr>
        <p:spPr>
          <a:xfrm flipH="1">
            <a:off x="3884254" y="804667"/>
            <a:ext cx="29766" cy="32958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10"/>
          <p:cNvCxnSpPr/>
          <p:nvPr/>
        </p:nvCxnSpPr>
        <p:spPr>
          <a:xfrm flipH="1">
            <a:off x="6182160" y="816573"/>
            <a:ext cx="29766" cy="32958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233" y="288937"/>
            <a:ext cx="3893382" cy="523875"/>
          </a:xfrm>
        </p:spPr>
        <p:txBody>
          <a:bodyPr/>
          <a:lstStyle/>
          <a:p>
            <a:pPr>
              <a:spcAft>
                <a:spcPts val="0"/>
              </a:spcAft>
            </a:pPr>
            <a:r>
              <a:rPr lang="zh-CN" altLang="en-US" dirty="0">
                <a:latin typeface="微软雅黑" panose="020B0503020204020204" pitchFamily="34" charset="-122"/>
              </a:rPr>
              <a:t>数据准备自动化</a:t>
            </a:r>
            <a:endParaRPr kumimoji="1" lang="zh-CN" altLang="en-US" dirty="0"/>
          </a:p>
        </p:txBody>
      </p:sp>
      <p:grpSp>
        <p:nvGrpSpPr>
          <p:cNvPr id="4" name="组合 3"/>
          <p:cNvGrpSpPr/>
          <p:nvPr/>
        </p:nvGrpSpPr>
        <p:grpSpPr>
          <a:xfrm>
            <a:off x="1376118" y="804667"/>
            <a:ext cx="7219469" cy="1529486"/>
            <a:chOff x="6102" y="3498"/>
            <a:chExt cx="30318" cy="6423"/>
          </a:xfrm>
        </p:grpSpPr>
        <p:grpSp>
          <p:nvGrpSpPr>
            <p:cNvPr id="5" name="组合 4"/>
            <p:cNvGrpSpPr/>
            <p:nvPr>
              <p:custDataLst>
                <p:tags r:id="rId1"/>
              </p:custDataLst>
            </p:nvPr>
          </p:nvGrpSpPr>
          <p:grpSpPr>
            <a:xfrm>
              <a:off x="28796" y="6946"/>
              <a:ext cx="7624" cy="1301"/>
              <a:chOff x="1010194" y="3126377"/>
              <a:chExt cx="1262743" cy="278674"/>
            </a:xfrm>
            <a:solidFill>
              <a:srgbClr val="92D050"/>
            </a:solidFill>
          </p:grpSpPr>
          <p:sp>
            <p:nvSpPr>
              <p:cNvPr id="31" name="矩形 30"/>
              <p:cNvSpPr/>
              <p:nvPr>
                <p:custDataLst>
                  <p:tags r:id="rId2"/>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32" name="等腰三角形 7"/>
              <p:cNvSpPr/>
              <p:nvPr>
                <p:custDataLst>
                  <p:tags r:id="rId3"/>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sp>
          <p:nvSpPr>
            <p:cNvPr id="6" name="标题 1"/>
            <p:cNvSpPr txBox="1"/>
            <p:nvPr>
              <p:custDataLst>
                <p:tags r:id="rId4"/>
              </p:custDataLst>
            </p:nvPr>
          </p:nvSpPr>
          <p:spPr>
            <a:xfrm>
              <a:off x="30335" y="8608"/>
              <a:ext cx="4546" cy="1312"/>
            </a:xfrm>
            <a:prstGeom prst="rect">
              <a:avLst/>
            </a:prstGeom>
            <a:noFill/>
          </p:spPr>
          <p:txBody>
            <a:bodyPr wrap="square" rtlCol="0">
              <a:normAutofit fontScale="72500" lnSpcReduction="20000"/>
            </a:bodyPr>
            <a:lstStyle>
              <a:defPPr>
                <a:defRPr lang="zh-CN"/>
              </a:defPPr>
              <a:lvl1pPr>
                <a:lnSpc>
                  <a:spcPct val="130000"/>
                </a:lnSpc>
                <a:defRPr sz="1200"/>
              </a:lvl1pPr>
            </a:lstStyle>
            <a:p>
              <a:pPr algn="ctr"/>
              <a:r>
                <a:rPr lang="zh-CN" altLang="da-DK" sz="1500" dirty="0">
                  <a:latin typeface="微软雅黑" panose="020B0503020204020204" pitchFamily="34" charset="-122"/>
                  <a:ea typeface="微软雅黑" panose="020B0503020204020204" pitchFamily="34" charset="-122"/>
                </a:rPr>
                <a:t>数据格式转换</a:t>
              </a:r>
              <a:endParaRPr lang="zh-CN" altLang="da-DK" sz="1500" dirty="0">
                <a:latin typeface="微软雅黑" panose="020B0503020204020204" pitchFamily="34" charset="-122"/>
                <a:ea typeface="微软雅黑" panose="020B0503020204020204" pitchFamily="34" charset="-122"/>
              </a:endParaRPr>
            </a:p>
          </p:txBody>
        </p:sp>
        <p:grpSp>
          <p:nvGrpSpPr>
            <p:cNvPr id="7" name="组合 6"/>
            <p:cNvGrpSpPr/>
            <p:nvPr>
              <p:custDataLst>
                <p:tags r:id="rId5"/>
              </p:custDataLst>
            </p:nvPr>
          </p:nvGrpSpPr>
          <p:grpSpPr>
            <a:xfrm>
              <a:off x="31563" y="3498"/>
              <a:ext cx="2377" cy="2377"/>
              <a:chOff x="2188031" y="2474524"/>
              <a:chExt cx="912221" cy="912221"/>
            </a:xfrm>
          </p:grpSpPr>
          <p:sp>
            <p:nvSpPr>
              <p:cNvPr id="29" name="椭圆 28"/>
              <p:cNvSpPr/>
              <p:nvPr>
                <p:custDataLst>
                  <p:tags r:id="rId6"/>
                </p:custDataLst>
              </p:nvPr>
            </p:nvSpPr>
            <p:spPr>
              <a:xfrm>
                <a:off x="2243547" y="2530040"/>
                <a:ext cx="801189" cy="801189"/>
              </a:xfrm>
              <a:prstGeom prst="ellipse">
                <a:avLst/>
              </a:prstGeom>
              <a:noFill/>
              <a:ln w="28575">
                <a:solidFill>
                  <a:srgbClr val="92D050"/>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92D050"/>
                    </a:solidFill>
                    <a:latin typeface="微软雅黑" panose="020B0503020204020204" pitchFamily="34" charset="-122"/>
                    <a:ea typeface="微软雅黑" panose="020B0503020204020204" pitchFamily="34" charset="-122"/>
                  </a:rPr>
                  <a:t>04</a:t>
                </a:r>
                <a:endParaRPr lang="en-US" altLang="zh-CN" sz="1500" b="1" dirty="0">
                  <a:solidFill>
                    <a:srgbClr val="92D050"/>
                  </a:solidFill>
                  <a:latin typeface="微软雅黑" panose="020B0503020204020204" pitchFamily="34" charset="-122"/>
                  <a:ea typeface="微软雅黑" panose="020B0503020204020204" pitchFamily="34" charset="-122"/>
                </a:endParaRPr>
              </a:p>
            </p:txBody>
          </p:sp>
          <p:sp>
            <p:nvSpPr>
              <p:cNvPr id="30" name="椭圆 29"/>
              <p:cNvSpPr/>
              <p:nvPr>
                <p:custDataLst>
                  <p:tags r:id="rId7"/>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8" name="组合 7"/>
            <p:cNvGrpSpPr/>
            <p:nvPr>
              <p:custDataLst>
                <p:tags r:id="rId8"/>
              </p:custDataLst>
            </p:nvPr>
          </p:nvGrpSpPr>
          <p:grpSpPr>
            <a:xfrm>
              <a:off x="21259" y="6947"/>
              <a:ext cx="7624" cy="1301"/>
              <a:chOff x="1010194" y="3126377"/>
              <a:chExt cx="1262743" cy="278674"/>
            </a:xfrm>
            <a:solidFill>
              <a:srgbClr val="2BC3B5"/>
            </a:solidFill>
          </p:grpSpPr>
          <p:sp>
            <p:nvSpPr>
              <p:cNvPr id="27" name="矩形 26"/>
              <p:cNvSpPr/>
              <p:nvPr>
                <p:custDataLst>
                  <p:tags r:id="rId9"/>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8" name="等腰三角形 10"/>
              <p:cNvSpPr/>
              <p:nvPr>
                <p:custDataLst>
                  <p:tags r:id="rId10"/>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9" name="组合 8"/>
            <p:cNvGrpSpPr/>
            <p:nvPr>
              <p:custDataLst>
                <p:tags r:id="rId11"/>
              </p:custDataLst>
            </p:nvPr>
          </p:nvGrpSpPr>
          <p:grpSpPr>
            <a:xfrm>
              <a:off x="23939" y="3498"/>
              <a:ext cx="2377" cy="2377"/>
              <a:chOff x="2188031" y="2474524"/>
              <a:chExt cx="912221" cy="912221"/>
            </a:xfrm>
          </p:grpSpPr>
          <p:sp>
            <p:nvSpPr>
              <p:cNvPr id="25" name="椭圆 24"/>
              <p:cNvSpPr/>
              <p:nvPr>
                <p:custDataLst>
                  <p:tags r:id="rId12"/>
                </p:custDataLst>
              </p:nvPr>
            </p:nvSpPr>
            <p:spPr>
              <a:xfrm>
                <a:off x="2243547" y="2530040"/>
                <a:ext cx="801189" cy="801189"/>
              </a:xfrm>
              <a:prstGeom prst="ellipse">
                <a:avLst/>
              </a:prstGeom>
              <a:noFill/>
              <a:ln w="28575">
                <a:solidFill>
                  <a:srgbClr val="2BC3B5"/>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2BC3B5"/>
                    </a:solidFill>
                    <a:latin typeface="微软雅黑" panose="020B0503020204020204" pitchFamily="34" charset="-122"/>
                    <a:ea typeface="微软雅黑" panose="020B0503020204020204" pitchFamily="34" charset="-122"/>
                  </a:rPr>
                  <a:t>03</a:t>
                </a:r>
                <a:endParaRPr lang="en-US" altLang="zh-CN" sz="1500" b="1" dirty="0">
                  <a:solidFill>
                    <a:srgbClr val="2BC3B5"/>
                  </a:solidFill>
                  <a:latin typeface="微软雅黑" panose="020B0503020204020204" pitchFamily="34" charset="-122"/>
                  <a:ea typeface="微软雅黑" panose="020B0503020204020204" pitchFamily="34" charset="-122"/>
                </a:endParaRPr>
              </a:p>
            </p:txBody>
          </p:sp>
          <p:sp>
            <p:nvSpPr>
              <p:cNvPr id="26" name="椭圆 25"/>
              <p:cNvSpPr/>
              <p:nvPr>
                <p:custDataLst>
                  <p:tags r:id="rId13"/>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0" name="标题 1"/>
            <p:cNvSpPr txBox="1"/>
            <p:nvPr>
              <p:custDataLst>
                <p:tags r:id="rId14"/>
              </p:custDataLst>
            </p:nvPr>
          </p:nvSpPr>
          <p:spPr>
            <a:xfrm>
              <a:off x="22760" y="8608"/>
              <a:ext cx="4623" cy="1312"/>
            </a:xfrm>
            <a:prstGeom prst="rect">
              <a:avLst/>
            </a:prstGeom>
            <a:noFill/>
          </p:spPr>
          <p:txBody>
            <a:bodyPr wrap="square" rtlCol="0">
              <a:normAutofit fontScale="92500"/>
            </a:bodyPr>
            <a:lstStyle>
              <a:defPPr>
                <a:defRPr lang="zh-CN"/>
              </a:defPPr>
              <a:lvl1pPr>
                <a:lnSpc>
                  <a:spcPct val="130000"/>
                </a:lnSpc>
                <a:defRPr sz="1200"/>
              </a:lvl1pPr>
            </a:lstStyle>
            <a:p>
              <a:pPr algn="ctr"/>
              <a:r>
                <a:rPr lang="zh-CN" altLang="da-DK" sz="1350" dirty="0">
                  <a:latin typeface="微软雅黑" panose="020B0503020204020204" pitchFamily="34" charset="-122"/>
                  <a:ea typeface="微软雅黑" panose="020B0503020204020204" pitchFamily="34" charset="-122"/>
                </a:rPr>
                <a:t>测试数据构造</a:t>
              </a:r>
              <a:endParaRPr lang="zh-CN" altLang="da-DK" sz="1350" dirty="0">
                <a:latin typeface="微软雅黑" panose="020B0503020204020204" pitchFamily="34" charset="-122"/>
                <a:ea typeface="微软雅黑" panose="020B0503020204020204" pitchFamily="34" charset="-122"/>
              </a:endParaRPr>
            </a:p>
          </p:txBody>
        </p:sp>
        <p:grpSp>
          <p:nvGrpSpPr>
            <p:cNvPr id="11" name="组合 10"/>
            <p:cNvGrpSpPr/>
            <p:nvPr>
              <p:custDataLst>
                <p:tags r:id="rId15"/>
              </p:custDataLst>
            </p:nvPr>
          </p:nvGrpSpPr>
          <p:grpSpPr>
            <a:xfrm>
              <a:off x="13691" y="6947"/>
              <a:ext cx="7624" cy="1301"/>
              <a:chOff x="1010194" y="3126377"/>
              <a:chExt cx="1262743" cy="278674"/>
            </a:xfrm>
            <a:solidFill>
              <a:srgbClr val="628EE3"/>
            </a:solidFill>
          </p:grpSpPr>
          <p:sp>
            <p:nvSpPr>
              <p:cNvPr id="23" name="矩形 22"/>
              <p:cNvSpPr/>
              <p:nvPr>
                <p:custDataLst>
                  <p:tags r:id="rId16"/>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4" name="等腰三角形 16"/>
              <p:cNvSpPr/>
              <p:nvPr>
                <p:custDataLst>
                  <p:tags r:id="rId17"/>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12" name="组合 11"/>
            <p:cNvGrpSpPr/>
            <p:nvPr>
              <p:custDataLst>
                <p:tags r:id="rId18"/>
              </p:custDataLst>
            </p:nvPr>
          </p:nvGrpSpPr>
          <p:grpSpPr>
            <a:xfrm>
              <a:off x="16316" y="3498"/>
              <a:ext cx="2377" cy="2377"/>
              <a:chOff x="2188031" y="2474524"/>
              <a:chExt cx="912221" cy="912221"/>
            </a:xfrm>
          </p:grpSpPr>
          <p:sp>
            <p:nvSpPr>
              <p:cNvPr id="21" name="椭圆 20"/>
              <p:cNvSpPr/>
              <p:nvPr>
                <p:custDataLst>
                  <p:tags r:id="rId19"/>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628EE3"/>
                    </a:solidFill>
                    <a:latin typeface="微软雅黑" panose="020B0503020204020204" pitchFamily="34" charset="-122"/>
                    <a:ea typeface="微软雅黑" panose="020B0503020204020204" pitchFamily="34" charset="-122"/>
                  </a:rPr>
                  <a:t>02</a:t>
                </a:r>
                <a:endParaRPr lang="en-US" altLang="zh-CN" sz="1500" b="1" dirty="0">
                  <a:solidFill>
                    <a:srgbClr val="628EE3"/>
                  </a:solidFill>
                  <a:latin typeface="微软雅黑" panose="020B0503020204020204" pitchFamily="34" charset="-122"/>
                  <a:ea typeface="微软雅黑" panose="020B0503020204020204" pitchFamily="34" charset="-122"/>
                </a:endParaRPr>
              </a:p>
            </p:txBody>
          </p:sp>
          <p:sp>
            <p:nvSpPr>
              <p:cNvPr id="22" name="椭圆 21"/>
              <p:cNvSpPr/>
              <p:nvPr>
                <p:custDataLst>
                  <p:tags r:id="rId20"/>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3" name="标题 1"/>
            <p:cNvSpPr txBox="1"/>
            <p:nvPr>
              <p:custDataLst>
                <p:tags r:id="rId21"/>
              </p:custDataLst>
            </p:nvPr>
          </p:nvSpPr>
          <p:spPr>
            <a:xfrm>
              <a:off x="15010" y="8609"/>
              <a:ext cx="4875" cy="1312"/>
            </a:xfrm>
            <a:prstGeom prst="rect">
              <a:avLst/>
            </a:prstGeom>
            <a:noFill/>
          </p:spPr>
          <p:txBody>
            <a:bodyPr wrap="square" rtlCol="0">
              <a:normAutofit fontScale="82500" lnSpcReduction="10000"/>
            </a:bodyPr>
            <a:lstStyle>
              <a:defPPr>
                <a:defRPr lang="zh-CN"/>
              </a:defPPr>
              <a:lvl1pPr>
                <a:lnSpc>
                  <a:spcPct val="130000"/>
                </a:lnSpc>
                <a:defRPr sz="1200"/>
              </a:lvl1pPr>
            </a:lstStyle>
            <a:p>
              <a:pPr algn="ctr"/>
              <a:r>
                <a:rPr lang="zh-CN" altLang="da-DK" sz="1500" dirty="0">
                  <a:latin typeface="微软雅黑" panose="020B0503020204020204" pitchFamily="34" charset="-122"/>
                  <a:ea typeface="微软雅黑" panose="020B0503020204020204" pitchFamily="34" charset="-122"/>
                </a:rPr>
                <a:t>解析现网日志</a:t>
              </a:r>
              <a:endParaRPr lang="zh-CN" altLang="da-DK" sz="1500" dirty="0">
                <a:latin typeface="微软雅黑" panose="020B0503020204020204" pitchFamily="34" charset="-122"/>
                <a:ea typeface="微软雅黑" panose="020B0503020204020204" pitchFamily="34" charset="-122"/>
              </a:endParaRPr>
            </a:p>
          </p:txBody>
        </p:sp>
        <p:grpSp>
          <p:nvGrpSpPr>
            <p:cNvPr id="14" name="组合 13"/>
            <p:cNvGrpSpPr/>
            <p:nvPr>
              <p:custDataLst>
                <p:tags r:id="rId22"/>
              </p:custDataLst>
            </p:nvPr>
          </p:nvGrpSpPr>
          <p:grpSpPr>
            <a:xfrm>
              <a:off x="6102" y="6946"/>
              <a:ext cx="7624" cy="1301"/>
              <a:chOff x="1010194" y="3126377"/>
              <a:chExt cx="1262743" cy="278674"/>
            </a:xfrm>
          </p:grpSpPr>
          <p:sp>
            <p:nvSpPr>
              <p:cNvPr id="19" name="矩形 18"/>
              <p:cNvSpPr/>
              <p:nvPr>
                <p:custDataLst>
                  <p:tags r:id="rId23"/>
                </p:custDataLst>
              </p:nvPr>
            </p:nvSpPr>
            <p:spPr>
              <a:xfrm>
                <a:off x="1010194" y="3126377"/>
                <a:ext cx="1262743" cy="95794"/>
              </a:xfrm>
              <a:prstGeom prst="rect">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0" name="等腰三角形 18"/>
              <p:cNvSpPr/>
              <p:nvPr>
                <p:custDataLst>
                  <p:tags r:id="rId24"/>
                </p:custDataLst>
              </p:nvPr>
            </p:nvSpPr>
            <p:spPr>
              <a:xfrm flipV="1">
                <a:off x="1584960" y="3222171"/>
                <a:ext cx="113211" cy="182880"/>
              </a:xfrm>
              <a:prstGeom prst="triangle">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15" name="组合 14"/>
            <p:cNvGrpSpPr/>
            <p:nvPr>
              <p:custDataLst>
                <p:tags r:id="rId25"/>
              </p:custDataLst>
            </p:nvPr>
          </p:nvGrpSpPr>
          <p:grpSpPr>
            <a:xfrm>
              <a:off x="8691" y="3642"/>
              <a:ext cx="2377" cy="2377"/>
              <a:chOff x="2188031" y="2474524"/>
              <a:chExt cx="912221" cy="912221"/>
            </a:xfrm>
          </p:grpSpPr>
          <p:sp>
            <p:nvSpPr>
              <p:cNvPr id="17" name="椭圆 16"/>
              <p:cNvSpPr/>
              <p:nvPr>
                <p:custDataLst>
                  <p:tags r:id="rId26"/>
                </p:custDataLst>
              </p:nvPr>
            </p:nvSpPr>
            <p:spPr>
              <a:xfrm>
                <a:off x="2243547" y="2530040"/>
                <a:ext cx="801189" cy="801189"/>
              </a:xfrm>
              <a:prstGeom prst="ellipse">
                <a:avLst/>
              </a:prstGeom>
              <a:noFill/>
              <a:ln w="28575">
                <a:solidFill>
                  <a:srgbClr val="47B6E7"/>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47B6E7"/>
                    </a:solidFill>
                    <a:latin typeface="微软雅黑" panose="020B0503020204020204" pitchFamily="34" charset="-122"/>
                    <a:ea typeface="微软雅黑" panose="020B0503020204020204" pitchFamily="34" charset="-122"/>
                  </a:rPr>
                  <a:t>01</a:t>
                </a:r>
                <a:endParaRPr lang="en-US" altLang="zh-CN" sz="1500" b="1" dirty="0">
                  <a:solidFill>
                    <a:srgbClr val="47B6E7"/>
                  </a:solidFill>
                  <a:latin typeface="微软雅黑" panose="020B0503020204020204" pitchFamily="34" charset="-122"/>
                  <a:ea typeface="微软雅黑" panose="020B0503020204020204" pitchFamily="34" charset="-122"/>
                </a:endParaRPr>
              </a:p>
            </p:txBody>
          </p:sp>
          <p:sp>
            <p:nvSpPr>
              <p:cNvPr id="18" name="椭圆 17"/>
              <p:cNvSpPr/>
              <p:nvPr>
                <p:custDataLst>
                  <p:tags r:id="rId27"/>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6" name="标题 1"/>
            <p:cNvSpPr txBox="1"/>
            <p:nvPr>
              <p:custDataLst>
                <p:tags r:id="rId28"/>
              </p:custDataLst>
            </p:nvPr>
          </p:nvSpPr>
          <p:spPr>
            <a:xfrm>
              <a:off x="7425" y="8608"/>
              <a:ext cx="4908" cy="1312"/>
            </a:xfrm>
            <a:prstGeom prst="rect">
              <a:avLst/>
            </a:prstGeom>
            <a:noFill/>
          </p:spPr>
          <p:txBody>
            <a:bodyPr wrap="square" rtlCol="0">
              <a:normAutofit fontScale="925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拉取最新日志</a:t>
              </a:r>
              <a:endParaRPr lang="zh-CN" altLang="da-DK" sz="135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367789" y="2617596"/>
            <a:ext cx="7227798" cy="1423990"/>
            <a:chOff x="6067" y="11757"/>
            <a:chExt cx="30353" cy="5980"/>
          </a:xfrm>
        </p:grpSpPr>
        <p:grpSp>
          <p:nvGrpSpPr>
            <p:cNvPr id="34" name="组合 33"/>
            <p:cNvGrpSpPr/>
            <p:nvPr>
              <p:custDataLst>
                <p:tags r:id="rId29"/>
              </p:custDataLst>
            </p:nvPr>
          </p:nvGrpSpPr>
          <p:grpSpPr>
            <a:xfrm>
              <a:off x="28796" y="14792"/>
              <a:ext cx="7624" cy="1301"/>
              <a:chOff x="1016653" y="3126377"/>
              <a:chExt cx="1262743" cy="278674"/>
            </a:xfrm>
            <a:solidFill>
              <a:srgbClr val="92D050"/>
            </a:solidFill>
          </p:grpSpPr>
          <p:sp>
            <p:nvSpPr>
              <p:cNvPr id="60" name="矩形 59"/>
              <p:cNvSpPr/>
              <p:nvPr>
                <p:custDataLst>
                  <p:tags r:id="rId30"/>
                </p:custDataLst>
              </p:nvPr>
            </p:nvSpPr>
            <p:spPr>
              <a:xfrm>
                <a:off x="1016653"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61" name="等腰三角形 122"/>
              <p:cNvSpPr/>
              <p:nvPr>
                <p:custDataLst>
                  <p:tags r:id="rId31"/>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sp>
          <p:nvSpPr>
            <p:cNvPr id="35" name="标题 1"/>
            <p:cNvSpPr txBox="1"/>
            <p:nvPr>
              <p:custDataLst>
                <p:tags r:id="rId32"/>
              </p:custDataLst>
            </p:nvPr>
          </p:nvSpPr>
          <p:spPr>
            <a:xfrm>
              <a:off x="29081" y="16454"/>
              <a:ext cx="6975" cy="1281"/>
            </a:xfrm>
            <a:prstGeom prst="rect">
              <a:avLst/>
            </a:prstGeom>
            <a:noFill/>
          </p:spPr>
          <p:txBody>
            <a:bodyPr wrap="square" rtlCol="0">
              <a:normAutofit fontScale="92500" lnSpcReduction="100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数据表：最新天数据</a:t>
              </a:r>
              <a:endParaRPr lang="zh-CN" altLang="da-DK" sz="1350" dirty="0">
                <a:latin typeface="微软雅黑" panose="020B0503020204020204" pitchFamily="34" charset="-122"/>
                <a:ea typeface="微软雅黑" panose="020B0503020204020204" pitchFamily="34" charset="-122"/>
              </a:endParaRPr>
            </a:p>
          </p:txBody>
        </p:sp>
        <p:grpSp>
          <p:nvGrpSpPr>
            <p:cNvPr id="36" name="组合 35"/>
            <p:cNvGrpSpPr/>
            <p:nvPr>
              <p:custDataLst>
                <p:tags r:id="rId33"/>
              </p:custDataLst>
            </p:nvPr>
          </p:nvGrpSpPr>
          <p:grpSpPr>
            <a:xfrm>
              <a:off x="31564" y="11902"/>
              <a:ext cx="2377" cy="2377"/>
              <a:chOff x="2188031" y="2474524"/>
              <a:chExt cx="912221" cy="912221"/>
            </a:xfrm>
          </p:grpSpPr>
          <p:sp>
            <p:nvSpPr>
              <p:cNvPr id="58" name="椭圆 57"/>
              <p:cNvSpPr/>
              <p:nvPr>
                <p:custDataLst>
                  <p:tags r:id="rId34"/>
                </p:custDataLst>
              </p:nvPr>
            </p:nvSpPr>
            <p:spPr>
              <a:xfrm>
                <a:off x="2243547" y="2530040"/>
                <a:ext cx="801189" cy="801189"/>
              </a:xfrm>
              <a:prstGeom prst="ellipse">
                <a:avLst/>
              </a:prstGeom>
              <a:noFill/>
              <a:ln w="28575">
                <a:solidFill>
                  <a:srgbClr val="92D050"/>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92D050"/>
                    </a:solidFill>
                    <a:latin typeface="微软雅黑" panose="020B0503020204020204" pitchFamily="34" charset="-122"/>
                    <a:ea typeface="微软雅黑" panose="020B0503020204020204" pitchFamily="34" charset="-122"/>
                  </a:rPr>
                  <a:t>04</a:t>
                </a:r>
                <a:endParaRPr lang="en-US" altLang="zh-CN" sz="1500" b="1" dirty="0">
                  <a:solidFill>
                    <a:srgbClr val="92D050"/>
                  </a:solidFill>
                  <a:latin typeface="微软雅黑" panose="020B0503020204020204" pitchFamily="34" charset="-122"/>
                  <a:ea typeface="微软雅黑" panose="020B0503020204020204" pitchFamily="34" charset="-122"/>
                </a:endParaRPr>
              </a:p>
            </p:txBody>
          </p:sp>
          <p:sp>
            <p:nvSpPr>
              <p:cNvPr id="59" name="椭圆 58"/>
              <p:cNvSpPr/>
              <p:nvPr>
                <p:custDataLst>
                  <p:tags r:id="rId35"/>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37" name="组合 36"/>
            <p:cNvGrpSpPr/>
            <p:nvPr>
              <p:custDataLst>
                <p:tags r:id="rId36"/>
              </p:custDataLst>
            </p:nvPr>
          </p:nvGrpSpPr>
          <p:grpSpPr>
            <a:xfrm>
              <a:off x="21224" y="14792"/>
              <a:ext cx="7624" cy="1301"/>
              <a:chOff x="1004397" y="3126377"/>
              <a:chExt cx="1262743" cy="278674"/>
            </a:xfrm>
            <a:solidFill>
              <a:srgbClr val="2BC3B5"/>
            </a:solidFill>
          </p:grpSpPr>
          <p:sp>
            <p:nvSpPr>
              <p:cNvPr id="56" name="矩形 55"/>
              <p:cNvSpPr/>
              <p:nvPr>
                <p:custDataLst>
                  <p:tags r:id="rId37"/>
                </p:custDataLst>
              </p:nvPr>
            </p:nvSpPr>
            <p:spPr>
              <a:xfrm>
                <a:off x="1004397"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57" name="等腰三角形 129"/>
              <p:cNvSpPr/>
              <p:nvPr>
                <p:custDataLst>
                  <p:tags r:id="rId38"/>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38" name="组合 37"/>
            <p:cNvGrpSpPr/>
            <p:nvPr>
              <p:custDataLst>
                <p:tags r:id="rId39"/>
              </p:custDataLst>
            </p:nvPr>
          </p:nvGrpSpPr>
          <p:grpSpPr>
            <a:xfrm>
              <a:off x="23795" y="12047"/>
              <a:ext cx="2377" cy="2377"/>
              <a:chOff x="2188031" y="2474524"/>
              <a:chExt cx="912221" cy="912221"/>
            </a:xfrm>
          </p:grpSpPr>
          <p:sp>
            <p:nvSpPr>
              <p:cNvPr id="54" name="椭圆 53"/>
              <p:cNvSpPr/>
              <p:nvPr>
                <p:custDataLst>
                  <p:tags r:id="rId40"/>
                </p:custDataLst>
              </p:nvPr>
            </p:nvSpPr>
            <p:spPr>
              <a:xfrm>
                <a:off x="2243547" y="2530040"/>
                <a:ext cx="801189" cy="801189"/>
              </a:xfrm>
              <a:prstGeom prst="ellipse">
                <a:avLst/>
              </a:prstGeom>
              <a:noFill/>
              <a:ln w="28575">
                <a:solidFill>
                  <a:srgbClr val="2BC3B5"/>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2BC3B5"/>
                    </a:solidFill>
                    <a:latin typeface="微软雅黑" panose="020B0503020204020204" pitchFamily="34" charset="-122"/>
                    <a:ea typeface="微软雅黑" panose="020B0503020204020204" pitchFamily="34" charset="-122"/>
                  </a:rPr>
                  <a:t>03</a:t>
                </a:r>
                <a:endParaRPr lang="en-US" altLang="zh-CN" sz="1500" b="1" dirty="0">
                  <a:solidFill>
                    <a:srgbClr val="2BC3B5"/>
                  </a:solidFill>
                  <a:latin typeface="微软雅黑" panose="020B0503020204020204" pitchFamily="34" charset="-122"/>
                  <a:ea typeface="微软雅黑" panose="020B0503020204020204" pitchFamily="34" charset="-122"/>
                </a:endParaRPr>
              </a:p>
            </p:txBody>
          </p:sp>
          <p:sp>
            <p:nvSpPr>
              <p:cNvPr id="55" name="椭圆 54"/>
              <p:cNvSpPr/>
              <p:nvPr>
                <p:custDataLst>
                  <p:tags r:id="rId41"/>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39" name="标题 1"/>
            <p:cNvSpPr txBox="1"/>
            <p:nvPr>
              <p:custDataLst>
                <p:tags r:id="rId42"/>
              </p:custDataLst>
            </p:nvPr>
          </p:nvSpPr>
          <p:spPr>
            <a:xfrm>
              <a:off x="21949" y="16454"/>
              <a:ext cx="6899" cy="1283"/>
            </a:xfrm>
            <a:prstGeom prst="rect">
              <a:avLst/>
            </a:prstGeom>
            <a:noFill/>
          </p:spPr>
          <p:txBody>
            <a:bodyPr wrap="square" rtlCol="0"/>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配置表：全量同步</a:t>
              </a:r>
              <a:endParaRPr lang="zh-CN" altLang="da-DK" sz="1350" dirty="0">
                <a:latin typeface="微软雅黑" panose="020B0503020204020204" pitchFamily="34" charset="-122"/>
                <a:ea typeface="微软雅黑" panose="020B0503020204020204" pitchFamily="34" charset="-122"/>
              </a:endParaRPr>
            </a:p>
          </p:txBody>
        </p:sp>
        <p:grpSp>
          <p:nvGrpSpPr>
            <p:cNvPr id="40" name="组合 39"/>
            <p:cNvGrpSpPr/>
            <p:nvPr>
              <p:custDataLst>
                <p:tags r:id="rId43"/>
              </p:custDataLst>
            </p:nvPr>
          </p:nvGrpSpPr>
          <p:grpSpPr>
            <a:xfrm>
              <a:off x="13635" y="14791"/>
              <a:ext cx="7624" cy="1301"/>
              <a:chOff x="1010194" y="3126377"/>
              <a:chExt cx="1262743" cy="278674"/>
            </a:xfrm>
            <a:solidFill>
              <a:srgbClr val="628EE3"/>
            </a:solidFill>
          </p:grpSpPr>
          <p:sp>
            <p:nvSpPr>
              <p:cNvPr id="52" name="矩形 51"/>
              <p:cNvSpPr/>
              <p:nvPr>
                <p:custDataLst>
                  <p:tags r:id="rId44"/>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53" name="等腰三角形 136"/>
              <p:cNvSpPr/>
              <p:nvPr>
                <p:custDataLst>
                  <p:tags r:id="rId45"/>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41" name="组合 40"/>
            <p:cNvGrpSpPr/>
            <p:nvPr>
              <p:custDataLst>
                <p:tags r:id="rId46"/>
              </p:custDataLst>
            </p:nvPr>
          </p:nvGrpSpPr>
          <p:grpSpPr>
            <a:xfrm>
              <a:off x="16172" y="11902"/>
              <a:ext cx="2377" cy="2377"/>
              <a:chOff x="2188031" y="2474524"/>
              <a:chExt cx="912221" cy="912221"/>
            </a:xfrm>
          </p:grpSpPr>
          <p:sp>
            <p:nvSpPr>
              <p:cNvPr id="50" name="椭圆 49"/>
              <p:cNvSpPr/>
              <p:nvPr>
                <p:custDataLst>
                  <p:tags r:id="rId47"/>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628EE3"/>
                    </a:solidFill>
                    <a:latin typeface="微软雅黑" panose="020B0503020204020204" pitchFamily="34" charset="-122"/>
                    <a:ea typeface="微软雅黑" panose="020B0503020204020204" pitchFamily="34" charset="-122"/>
                  </a:rPr>
                  <a:t>02</a:t>
                </a:r>
                <a:endParaRPr lang="en-US" altLang="zh-CN" sz="1500" b="1" dirty="0">
                  <a:solidFill>
                    <a:srgbClr val="628EE3"/>
                  </a:solidFill>
                  <a:latin typeface="微软雅黑" panose="020B0503020204020204" pitchFamily="34" charset="-122"/>
                  <a:ea typeface="微软雅黑" panose="020B0503020204020204" pitchFamily="34" charset="-122"/>
                </a:endParaRPr>
              </a:p>
            </p:txBody>
          </p:sp>
          <p:sp>
            <p:nvSpPr>
              <p:cNvPr id="51" name="椭圆 50"/>
              <p:cNvSpPr/>
              <p:nvPr>
                <p:custDataLst>
                  <p:tags r:id="rId48"/>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42" name="标题 1"/>
            <p:cNvSpPr txBox="1"/>
            <p:nvPr>
              <p:custDataLst>
                <p:tags r:id="rId49"/>
              </p:custDataLst>
            </p:nvPr>
          </p:nvSpPr>
          <p:spPr>
            <a:xfrm>
              <a:off x="13994" y="16454"/>
              <a:ext cx="7321" cy="1282"/>
            </a:xfrm>
            <a:prstGeom prst="rect">
              <a:avLst/>
            </a:prstGeom>
            <a:noFill/>
          </p:spPr>
          <p:txBody>
            <a:bodyPr wrap="square" rtlCol="0">
              <a:noAutofit/>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真实数据：</a:t>
              </a:r>
              <a:r>
                <a:rPr lang="zh-CN" altLang="en-US" sz="1350" dirty="0">
                  <a:latin typeface="微软雅黑" panose="020B0503020204020204" pitchFamily="34" charset="-122"/>
                  <a:ea typeface="微软雅黑" panose="020B0503020204020204" pitchFamily="34" charset="-122"/>
                </a:rPr>
                <a:t>脚本同步</a:t>
              </a:r>
              <a:endParaRPr lang="zh-CN" altLang="en-US" sz="1350" dirty="0">
                <a:latin typeface="微软雅黑" panose="020B0503020204020204" pitchFamily="34" charset="-122"/>
                <a:ea typeface="微软雅黑" panose="020B0503020204020204" pitchFamily="34" charset="-122"/>
              </a:endParaRPr>
            </a:p>
          </p:txBody>
        </p:sp>
        <p:grpSp>
          <p:nvGrpSpPr>
            <p:cNvPr id="43" name="组合 42"/>
            <p:cNvGrpSpPr/>
            <p:nvPr>
              <p:custDataLst>
                <p:tags r:id="rId50"/>
              </p:custDataLst>
            </p:nvPr>
          </p:nvGrpSpPr>
          <p:grpSpPr>
            <a:xfrm>
              <a:off x="6067" y="14792"/>
              <a:ext cx="7624" cy="1301"/>
              <a:chOff x="1010194" y="3126377"/>
              <a:chExt cx="1262743" cy="278674"/>
            </a:xfrm>
          </p:grpSpPr>
          <p:sp>
            <p:nvSpPr>
              <p:cNvPr id="48" name="矩形 47"/>
              <p:cNvSpPr/>
              <p:nvPr>
                <p:custDataLst>
                  <p:tags r:id="rId51"/>
                </p:custDataLst>
              </p:nvPr>
            </p:nvSpPr>
            <p:spPr>
              <a:xfrm>
                <a:off x="1010194" y="3126377"/>
                <a:ext cx="1262743" cy="95794"/>
              </a:xfrm>
              <a:prstGeom prst="rect">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49" name="等腰三角形 143"/>
              <p:cNvSpPr/>
              <p:nvPr>
                <p:custDataLst>
                  <p:tags r:id="rId52"/>
                </p:custDataLst>
              </p:nvPr>
            </p:nvSpPr>
            <p:spPr>
              <a:xfrm flipV="1">
                <a:off x="1584960" y="3222171"/>
                <a:ext cx="113211" cy="182880"/>
              </a:xfrm>
              <a:prstGeom prst="triangle">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44" name="组合 43"/>
            <p:cNvGrpSpPr/>
            <p:nvPr>
              <p:custDataLst>
                <p:tags r:id="rId53"/>
              </p:custDataLst>
            </p:nvPr>
          </p:nvGrpSpPr>
          <p:grpSpPr>
            <a:xfrm>
              <a:off x="8836" y="11757"/>
              <a:ext cx="2377" cy="2377"/>
              <a:chOff x="2188031" y="2474524"/>
              <a:chExt cx="912221" cy="912221"/>
            </a:xfrm>
          </p:grpSpPr>
          <p:sp>
            <p:nvSpPr>
              <p:cNvPr id="46" name="椭圆 45"/>
              <p:cNvSpPr/>
              <p:nvPr>
                <p:custDataLst>
                  <p:tags r:id="rId54"/>
                </p:custDataLst>
              </p:nvPr>
            </p:nvSpPr>
            <p:spPr>
              <a:xfrm>
                <a:off x="2243547" y="2530040"/>
                <a:ext cx="801189" cy="801189"/>
              </a:xfrm>
              <a:prstGeom prst="ellipse">
                <a:avLst/>
              </a:prstGeom>
              <a:noFill/>
              <a:ln w="28575">
                <a:solidFill>
                  <a:srgbClr val="47B6E7"/>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47B6E7"/>
                    </a:solidFill>
                    <a:latin typeface="微软雅黑" panose="020B0503020204020204" pitchFamily="34" charset="-122"/>
                    <a:ea typeface="微软雅黑" panose="020B0503020204020204" pitchFamily="34" charset="-122"/>
                  </a:rPr>
                  <a:t>01</a:t>
                </a:r>
                <a:endParaRPr lang="en-US" altLang="zh-CN" sz="1500" b="1" dirty="0">
                  <a:solidFill>
                    <a:srgbClr val="47B6E7"/>
                  </a:solidFill>
                  <a:latin typeface="微软雅黑" panose="020B0503020204020204" pitchFamily="34" charset="-122"/>
                  <a:ea typeface="微软雅黑" panose="020B0503020204020204" pitchFamily="34" charset="-122"/>
                </a:endParaRPr>
              </a:p>
            </p:txBody>
          </p:sp>
          <p:sp>
            <p:nvSpPr>
              <p:cNvPr id="47" name="椭圆 46"/>
              <p:cNvSpPr/>
              <p:nvPr>
                <p:custDataLst>
                  <p:tags r:id="rId55"/>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45" name="标题 1"/>
            <p:cNvSpPr txBox="1"/>
            <p:nvPr>
              <p:custDataLst>
                <p:tags r:id="rId56"/>
              </p:custDataLst>
            </p:nvPr>
          </p:nvSpPr>
          <p:spPr>
            <a:xfrm>
              <a:off x="6442" y="16454"/>
              <a:ext cx="6873" cy="1281"/>
            </a:xfrm>
            <a:prstGeom prst="rect">
              <a:avLst/>
            </a:prstGeom>
            <a:noFill/>
          </p:spPr>
          <p:txBody>
            <a:bodyPr wrap="square" rtlCol="0">
              <a:normAutofit fontScale="92500" lnSpcReduction="100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特殊数据：造数平台</a:t>
              </a:r>
              <a:endParaRPr lang="zh-CN" altLang="da-DK" sz="1350" dirty="0">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0" y="1053832"/>
            <a:ext cx="1500187" cy="2934891"/>
            <a:chOff x="323" y="5190"/>
            <a:chExt cx="6300" cy="12325"/>
          </a:xfrm>
        </p:grpSpPr>
        <p:grpSp>
          <p:nvGrpSpPr>
            <p:cNvPr id="63" name="组合 62"/>
            <p:cNvGrpSpPr/>
            <p:nvPr/>
          </p:nvGrpSpPr>
          <p:grpSpPr>
            <a:xfrm>
              <a:off x="333" y="5190"/>
              <a:ext cx="6290" cy="5186"/>
              <a:chOff x="333" y="5190"/>
              <a:chExt cx="6290" cy="5186"/>
            </a:xfrm>
          </p:grpSpPr>
          <p:sp>
            <p:nvSpPr>
              <p:cNvPr id="67" name="Freeform 17"/>
              <p:cNvSpPr/>
              <p:nvPr>
                <p:custDataLst>
                  <p:tags r:id="rId57"/>
                </p:custDataLst>
              </p:nvPr>
            </p:nvSpPr>
            <p:spPr bwMode="auto">
              <a:xfrm rot="16200000">
                <a:off x="885" y="4638"/>
                <a:ext cx="5186" cy="629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1432C9"/>
              </a:solidFill>
              <a:ln w="3175" cap="flat">
                <a:noFill/>
                <a:prstDash val="solid"/>
                <a:miter lim="800000"/>
              </a:ln>
            </p:spPr>
            <p:txBody>
              <a:bodyPr lIns="45720" tIns="22860" rIns="45720" bIns="22860">
                <a:normAutofit/>
              </a:bodyPr>
              <a:lstStyle>
                <a:lvl1pPr>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171450" latinLnBrk="1">
                  <a:lnSpc>
                    <a:spcPct val="120000"/>
                  </a:lnSpc>
                  <a:defRPr/>
                </a:pPr>
                <a:endParaRPr lang="ko-KR" altLang="en-US" sz="1200" dirty="0">
                  <a:latin typeface="微软雅黑" panose="020B0503020204020204" pitchFamily="34" charset="-122"/>
                  <a:ea typeface="Gulim" panose="020B0600000101010101" pitchFamily="50" charset="-127"/>
                  <a:cs typeface="Source Sans Pro" charset="0"/>
                </a:endParaRPr>
              </a:p>
            </p:txBody>
          </p:sp>
          <p:sp>
            <p:nvSpPr>
              <p:cNvPr id="68" name="文本框 67"/>
              <p:cNvSpPr txBox="1"/>
              <p:nvPr>
                <p:custDataLst>
                  <p:tags r:id="rId58"/>
                </p:custDataLst>
              </p:nvPr>
            </p:nvSpPr>
            <p:spPr>
              <a:xfrm>
                <a:off x="963" y="6344"/>
                <a:ext cx="4088" cy="2878"/>
              </a:xfrm>
              <a:prstGeom prst="rect">
                <a:avLst/>
              </a:prstGeom>
              <a:noFill/>
            </p:spPr>
            <p:txBody>
              <a:bodyPr wrap="square" rtlCol="0">
                <a:normAutofit fontScale="25000" lnSpcReduction="20000"/>
              </a:bodyPr>
              <a:lstStyle/>
              <a:p>
                <a:pPr algn="ctr" defTabSz="171450">
                  <a:lnSpc>
                    <a:spcPct val="120000"/>
                  </a:lnSpc>
                </a:pPr>
                <a:r>
                  <a:rPr kumimoji="1" lang="zh-CN" altLang="en-US" sz="7200" spc="113" dirty="0">
                    <a:solidFill>
                      <a:srgbClr val="222222"/>
                    </a:solidFill>
                    <a:latin typeface="微软雅黑" panose="020B0503020204020204" pitchFamily="34" charset="-122"/>
                    <a:ea typeface="微软雅黑" panose="020B0503020204020204" pitchFamily="34" charset="-122"/>
                  </a:rPr>
                  <a:t>服务日志构造</a:t>
                </a:r>
                <a:endParaRPr kumimoji="1" lang="zh-CN" altLang="en-US" sz="7200" spc="113" dirty="0">
                  <a:solidFill>
                    <a:srgbClr val="222222"/>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323" y="12514"/>
              <a:ext cx="6067" cy="5001"/>
              <a:chOff x="323" y="12514"/>
              <a:chExt cx="6067" cy="5001"/>
            </a:xfrm>
          </p:grpSpPr>
          <p:sp>
            <p:nvSpPr>
              <p:cNvPr id="65" name="Freeform 17"/>
              <p:cNvSpPr/>
              <p:nvPr>
                <p:custDataLst>
                  <p:tags r:id="rId59"/>
                </p:custDataLst>
              </p:nvPr>
            </p:nvSpPr>
            <p:spPr bwMode="auto">
              <a:xfrm rot="16200000">
                <a:off x="856" y="11981"/>
                <a:ext cx="5001" cy="6067"/>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1432C9"/>
              </a:solidFill>
              <a:ln w="3175" cap="flat">
                <a:noFill/>
                <a:prstDash val="solid"/>
                <a:miter lim="800000"/>
              </a:ln>
            </p:spPr>
            <p:txBody>
              <a:bodyPr lIns="45720" tIns="22860" rIns="45720" bIns="22860">
                <a:normAutofit/>
              </a:bodyPr>
              <a:lstStyle>
                <a:lvl1pPr>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171450" latinLnBrk="1">
                  <a:lnSpc>
                    <a:spcPct val="120000"/>
                  </a:lnSpc>
                  <a:defRPr/>
                </a:pPr>
                <a:endParaRPr lang="ko-KR" altLang="en-US" sz="1200" dirty="0">
                  <a:latin typeface="微软雅黑" panose="020B0503020204020204" pitchFamily="34" charset="-122"/>
                  <a:ea typeface="Gulim" panose="020B0600000101010101" pitchFamily="50" charset="-127"/>
                  <a:cs typeface="Source Sans Pro" charset="0"/>
                </a:endParaRPr>
              </a:p>
            </p:txBody>
          </p:sp>
          <p:sp>
            <p:nvSpPr>
              <p:cNvPr id="66" name="文本框 65"/>
              <p:cNvSpPr txBox="1"/>
              <p:nvPr>
                <p:custDataLst>
                  <p:tags r:id="rId60"/>
                </p:custDataLst>
              </p:nvPr>
            </p:nvSpPr>
            <p:spPr>
              <a:xfrm>
                <a:off x="821" y="13576"/>
                <a:ext cx="4039" cy="2878"/>
              </a:xfrm>
              <a:prstGeom prst="rect">
                <a:avLst/>
              </a:prstGeom>
              <a:noFill/>
            </p:spPr>
            <p:txBody>
              <a:bodyPr wrap="square" rtlCol="0">
                <a:normAutofit fontScale="25000" lnSpcReduction="20000"/>
              </a:bodyPr>
              <a:lstStyle/>
              <a:p>
                <a:pPr algn="ctr" defTabSz="171450">
                  <a:lnSpc>
                    <a:spcPct val="120000"/>
                  </a:lnSpc>
                </a:pPr>
                <a:r>
                  <a:rPr kumimoji="1" lang="zh-CN" altLang="en-US" sz="7200" spc="113" dirty="0">
                    <a:solidFill>
                      <a:srgbClr val="222222"/>
                    </a:solidFill>
                    <a:latin typeface="微软雅黑" panose="020B0503020204020204" pitchFamily="34" charset="-122"/>
                    <a:ea typeface="微软雅黑" panose="020B0503020204020204" pitchFamily="34" charset="-122"/>
                  </a:rPr>
                  <a:t>报表数据构造</a:t>
                </a:r>
                <a:endParaRPr kumimoji="1" lang="zh-CN" altLang="en-US" sz="7200" spc="113" dirty="0">
                  <a:solidFill>
                    <a:srgbClr val="222222"/>
                  </a:solidFill>
                  <a:latin typeface="微软雅黑" panose="020B0503020204020204" pitchFamily="34" charset="-122"/>
                  <a:ea typeface="微软雅黑" panose="020B0503020204020204" pitchFamily="34" charset="-122"/>
                </a:endParaRPr>
              </a:p>
            </p:txBody>
          </p:sp>
        </p:grpSp>
      </p:grpSp>
      <p:sp>
        <p:nvSpPr>
          <p:cNvPr id="69" name="矩形 68"/>
          <p:cNvSpPr/>
          <p:nvPr/>
        </p:nvSpPr>
        <p:spPr>
          <a:xfrm>
            <a:off x="250715" y="4189536"/>
            <a:ext cx="7046647" cy="466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500" dirty="0">
                <a:solidFill>
                  <a:srgbClr val="0070C0"/>
                </a:solidFill>
                <a:latin typeface="微软雅黑" panose="020B0503020204020204" pitchFamily="34" charset="-122"/>
                <a:ea typeface="微软雅黑" panose="020B0503020204020204" pitchFamily="34" charset="-122"/>
                <a:sym typeface="+mn-ea"/>
              </a:rPr>
              <a:t>效果：解决输入输出不明确问题；数据可复用、维护成本低、准备时间有效缩减</a:t>
            </a:r>
            <a:endParaRPr lang="zh-CN" altLang="en-US" sz="1500" dirty="0">
              <a:solidFill>
                <a:srgbClr val="0070C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微软雅黑" panose="020B0503020204020204" pitchFamily="34" charset="-122"/>
              </a:rPr>
              <a:t>数据验证自动化</a:t>
            </a:r>
            <a:endParaRPr kumimoji="1" lang="zh-CN" altLang="en-US" dirty="0"/>
          </a:p>
        </p:txBody>
      </p:sp>
      <p:grpSp>
        <p:nvGrpSpPr>
          <p:cNvPr id="4" name="组合 3"/>
          <p:cNvGrpSpPr/>
          <p:nvPr/>
        </p:nvGrpSpPr>
        <p:grpSpPr>
          <a:xfrm>
            <a:off x="262430" y="1002268"/>
            <a:ext cx="4147185" cy="2802255"/>
            <a:chOff x="965" y="3752"/>
            <a:chExt cx="17416" cy="11768"/>
          </a:xfrm>
        </p:grpSpPr>
        <p:sp>
          <p:nvSpPr>
            <p:cNvPr id="5" name="矩形 4"/>
            <p:cNvSpPr/>
            <p:nvPr>
              <p:custDataLst>
                <p:tags r:id="rId1"/>
              </p:custDataLst>
            </p:nvPr>
          </p:nvSpPr>
          <p:spPr>
            <a:xfrm>
              <a:off x="1053" y="3752"/>
              <a:ext cx="15574" cy="1817"/>
            </a:xfrm>
            <a:prstGeom prst="rect">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r>
                <a:rPr lang="zh-CN" altLang="en-US" sz="1800" b="1">
                  <a:solidFill>
                    <a:schemeClr val="bg1"/>
                  </a:solidFill>
                  <a:latin typeface="微软雅黑" panose="020B0503020204020204" pitchFamily="34" charset="-122"/>
                  <a:ea typeface="微软雅黑" panose="020B0503020204020204" pitchFamily="34" charset="-122"/>
                </a:rPr>
                <a:t>数据验证</a:t>
              </a:r>
              <a:r>
                <a:rPr lang="en-US" altLang="zh-CN" sz="1800" b="1">
                  <a:solidFill>
                    <a:schemeClr val="bg1"/>
                  </a:solidFill>
                  <a:latin typeface="微软雅黑" panose="020B0503020204020204" pitchFamily="34" charset="-122"/>
                  <a:ea typeface="微软雅黑" panose="020B0503020204020204" pitchFamily="34" charset="-122"/>
                </a:rPr>
                <a:t>-</a:t>
              </a:r>
              <a:r>
                <a:rPr lang="zh-CN" altLang="en-US" sz="1800" b="1">
                  <a:solidFill>
                    <a:schemeClr val="bg1"/>
                  </a:solidFill>
                  <a:latin typeface="微软雅黑" panose="020B0503020204020204" pitchFamily="34" charset="-122"/>
                  <a:ea typeface="微软雅黑" panose="020B0503020204020204" pitchFamily="34" charset="-122"/>
                </a:rPr>
                <a:t>手工测试</a:t>
              </a:r>
              <a:endParaRPr lang="zh-CN" altLang="en-US" sz="1800" b="1">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965" y="6062"/>
              <a:ext cx="17416" cy="9458"/>
              <a:chOff x="964" y="6063"/>
              <a:chExt cx="17416" cy="9458"/>
            </a:xfrm>
          </p:grpSpPr>
          <p:cxnSp>
            <p:nvCxnSpPr>
              <p:cNvPr id="7" name="直接连接符 4"/>
              <p:cNvCxnSpPr/>
              <p:nvPr>
                <p:custDataLst>
                  <p:tags r:id="rId2"/>
                </p:custDataLst>
              </p:nvPr>
            </p:nvCxnSpPr>
            <p:spPr>
              <a:xfrm>
                <a:off x="7854" y="6812"/>
                <a:ext cx="0" cy="8709"/>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8" name="文本框 7"/>
              <p:cNvSpPr txBox="1"/>
              <p:nvPr>
                <p:custDataLst>
                  <p:tags r:id="rId3"/>
                </p:custDataLst>
              </p:nvPr>
            </p:nvSpPr>
            <p:spPr>
              <a:xfrm>
                <a:off x="8597" y="6135"/>
                <a:ext cx="9662" cy="1591"/>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200" spc="113">
                    <a:solidFill>
                      <a:srgbClr val="1F74AD"/>
                    </a:solidFill>
                    <a:latin typeface="微软雅黑" panose="020B0503020204020204" pitchFamily="34" charset="-122"/>
                    <a:ea typeface="微软雅黑" panose="020B0503020204020204" pitchFamily="34" charset="-122"/>
                    <a:cs typeface="+mn-ea"/>
                  </a:rPr>
                  <a:t>直接获取</a:t>
                </a:r>
                <a:endParaRPr lang="zh-CN" altLang="en-US" sz="1200" spc="113">
                  <a:solidFill>
                    <a:srgbClr val="1F74AD"/>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a:solidFill>
                      <a:srgbClr val="1F74AD"/>
                    </a:solidFill>
                    <a:latin typeface="微软雅黑" panose="020B0503020204020204" pitchFamily="34" charset="-122"/>
                    <a:ea typeface="微软雅黑" panose="020B0503020204020204" pitchFamily="34" charset="-122"/>
                    <a:cs typeface="+mn-ea"/>
                  </a:rPr>
                  <a:t>联表查询得到</a:t>
                </a:r>
                <a:endParaRPr lang="zh-CN" altLang="en-US" sz="1200" spc="113">
                  <a:solidFill>
                    <a:srgbClr val="1F74AD"/>
                  </a:solidFill>
                  <a:latin typeface="微软雅黑" panose="020B0503020204020204" pitchFamily="34" charset="-122"/>
                  <a:ea typeface="微软雅黑" panose="020B0503020204020204" pitchFamily="34" charset="-122"/>
                  <a:cs typeface="+mn-ea"/>
                </a:endParaRPr>
              </a:p>
            </p:txBody>
          </p:sp>
          <p:sp>
            <p:nvSpPr>
              <p:cNvPr id="9" name="五边形 8"/>
              <p:cNvSpPr/>
              <p:nvPr>
                <p:custDataLst>
                  <p:tags r:id="rId4"/>
                </p:custDataLst>
              </p:nvPr>
            </p:nvSpPr>
            <p:spPr>
              <a:xfrm>
                <a:off x="1052" y="6063"/>
                <a:ext cx="6214" cy="2033"/>
              </a:xfrm>
              <a:prstGeom prst="homePlat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964" y="6248"/>
                <a:ext cx="5180"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维度字段测试</a:t>
                </a:r>
                <a:endParaRPr lang="zh-CN" altLang="en-US" sz="1350" dirty="0">
                  <a:solidFill>
                    <a:sysClr val="window" lastClr="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6"/>
                </p:custDataLst>
              </p:nvPr>
            </p:nvSpPr>
            <p:spPr>
              <a:xfrm>
                <a:off x="8730" y="8638"/>
                <a:ext cx="9650" cy="2860"/>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简单聚合</a:t>
                </a:r>
                <a:endParaRPr lang="zh-CN" altLang="en-US" sz="1200" spc="113" dirty="0">
                  <a:solidFill>
                    <a:srgbClr val="3498DB"/>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复杂场景计算</a:t>
                </a:r>
                <a:endParaRPr lang="zh-CN" altLang="en-US" sz="1200" spc="113" dirty="0">
                  <a:solidFill>
                    <a:srgbClr val="3498DB"/>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多层计算，分帐逻辑</a:t>
                </a:r>
                <a:endParaRPr lang="zh-CN" altLang="en-US" sz="1200" spc="113" dirty="0">
                  <a:solidFill>
                    <a:srgbClr val="3498DB"/>
                  </a:solidFill>
                  <a:latin typeface="微软雅黑" panose="020B0503020204020204" pitchFamily="34" charset="-122"/>
                  <a:ea typeface="微软雅黑" panose="020B0503020204020204" pitchFamily="34" charset="-122"/>
                  <a:cs typeface="+mn-ea"/>
                </a:endParaRPr>
              </a:p>
            </p:txBody>
          </p:sp>
          <p:sp>
            <p:nvSpPr>
              <p:cNvPr id="12" name="五边形 11"/>
              <p:cNvSpPr/>
              <p:nvPr>
                <p:custDataLst>
                  <p:tags r:id="rId7"/>
                </p:custDataLst>
              </p:nvPr>
            </p:nvSpPr>
            <p:spPr>
              <a:xfrm>
                <a:off x="1120" y="9196"/>
                <a:ext cx="6077" cy="2092"/>
              </a:xfrm>
              <a:prstGeom prst="homePlat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3" name="文本框 12"/>
              <p:cNvSpPr txBox="1"/>
              <p:nvPr>
                <p:custDataLst>
                  <p:tags r:id="rId8"/>
                </p:custDataLst>
              </p:nvPr>
            </p:nvSpPr>
            <p:spPr>
              <a:xfrm>
                <a:off x="1345" y="9344"/>
                <a:ext cx="4608"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指标字段测试</a:t>
                </a:r>
                <a:endParaRPr lang="zh-CN" altLang="en-US" sz="1350" dirty="0">
                  <a:solidFill>
                    <a:sysClr val="window" lastClr="FFFFFF"/>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8609" y="12215"/>
                <a:ext cx="9662" cy="2104"/>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维度测试</a:t>
                </a:r>
                <a:endParaRPr lang="zh-CN" altLang="en-US" sz="1200" spc="113" dirty="0">
                  <a:solidFill>
                    <a:srgbClr val="1AA3AA"/>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指标测试</a:t>
                </a:r>
                <a:endParaRPr lang="zh-CN" altLang="en-US" sz="1200" spc="113" dirty="0">
                  <a:solidFill>
                    <a:srgbClr val="1AA3AA"/>
                  </a:solidFill>
                  <a:latin typeface="微软雅黑" panose="020B0503020204020204" pitchFamily="34" charset="-122"/>
                  <a:ea typeface="微软雅黑" panose="020B0503020204020204" pitchFamily="34" charset="-122"/>
                  <a:cs typeface="+mn-ea"/>
                </a:endParaRPr>
              </a:p>
            </p:txBody>
          </p:sp>
          <p:sp>
            <p:nvSpPr>
              <p:cNvPr id="15" name="五边形 14"/>
              <p:cNvSpPr/>
              <p:nvPr>
                <p:custDataLst>
                  <p:tags r:id="rId10"/>
                </p:custDataLst>
              </p:nvPr>
            </p:nvSpPr>
            <p:spPr>
              <a:xfrm>
                <a:off x="1016" y="12388"/>
                <a:ext cx="6078" cy="2002"/>
              </a:xfrm>
              <a:prstGeom prst="homePlat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6" name="文本框 15"/>
              <p:cNvSpPr txBox="1"/>
              <p:nvPr>
                <p:custDataLst>
                  <p:tags r:id="rId11"/>
                </p:custDataLst>
              </p:nvPr>
            </p:nvSpPr>
            <p:spPr>
              <a:xfrm>
                <a:off x="1668" y="12481"/>
                <a:ext cx="3501" cy="1663"/>
              </a:xfrm>
              <a:prstGeom prst="rect">
                <a:avLst/>
              </a:prstGeom>
              <a:noFill/>
            </p:spPr>
            <p:txBody>
              <a:bodyPr wrap="square" lIns="33750" tIns="17550" rIns="33750" bIns="17550" rtlCol="0" anchor="ctr" anchorCtr="0">
                <a:normAutofit/>
              </a:bodyPr>
              <a:lstStyle/>
              <a:p>
                <a:pPr algn="ctr"/>
                <a:r>
                  <a:rPr lang="zh-CN" altLang="en-US" sz="1200" dirty="0">
                    <a:solidFill>
                      <a:sysClr val="window" lastClr="FFFFFF"/>
                    </a:solidFill>
                    <a:latin typeface="微软雅黑" panose="020B0503020204020204" pitchFamily="34" charset="-122"/>
                    <a:ea typeface="微软雅黑" panose="020B0503020204020204" pitchFamily="34" charset="-122"/>
                  </a:rPr>
                  <a:t>多表测试</a:t>
                </a:r>
                <a:endParaRPr lang="zh-CN" altLang="en-US" sz="1200" dirty="0">
                  <a:solidFill>
                    <a:sysClr val="window" lastClr="FFFFFF"/>
                  </a:solidFill>
                  <a:latin typeface="微软雅黑" panose="020B0503020204020204" pitchFamily="34" charset="-122"/>
                  <a:ea typeface="微软雅黑" panose="020B0503020204020204" pitchFamily="34" charset="-122"/>
                </a:endParaRPr>
              </a:p>
            </p:txBody>
          </p:sp>
        </p:grpSp>
      </p:grpSp>
      <p:sp>
        <p:nvSpPr>
          <p:cNvPr id="17" name="文本框 16"/>
          <p:cNvSpPr txBox="1"/>
          <p:nvPr>
            <p:custDataLst>
              <p:tags r:id="rId12"/>
            </p:custDataLst>
          </p:nvPr>
        </p:nvSpPr>
        <p:spPr>
          <a:xfrm>
            <a:off x="348776" y="4138944"/>
            <a:ext cx="833604" cy="396039"/>
          </a:xfrm>
          <a:prstGeom prst="rect">
            <a:avLst/>
          </a:prstGeom>
          <a:noFill/>
        </p:spPr>
        <p:txBody>
          <a:bodyPr wrap="square" lIns="33750" tIns="17550" rIns="33750" bIns="17550" rtlCol="0" anchor="ctr" anchorCtr="0">
            <a:normAutofit/>
          </a:bodyPr>
          <a:lstStyle/>
          <a:p>
            <a:pPr algn="ctr">
              <a:spcAft>
                <a:spcPts val="0"/>
              </a:spcAft>
            </a:pPr>
            <a:r>
              <a:rPr lang="en-US" altLang="zh-CN" sz="1350" b="1">
                <a:solidFill>
                  <a:sysClr val="window" lastClr="FFFFFF"/>
                </a:solidFill>
                <a:latin typeface="微软雅黑" panose="020B0503020204020204" pitchFamily="34" charset="-122"/>
                <a:ea typeface="微软雅黑" panose="020B0503020204020204" pitchFamily="34" charset="-122"/>
              </a:rPr>
              <a:t>2017</a:t>
            </a:r>
            <a:endParaRPr lang="en-US" altLang="zh-CN" sz="1350" b="1" dirty="0">
              <a:solidFill>
                <a:sysClr val="window" lastClr="FFFFFF"/>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54170" y="971117"/>
            <a:ext cx="4489847" cy="2854881"/>
            <a:chOff x="19499" y="3752"/>
            <a:chExt cx="18855" cy="11989"/>
          </a:xfrm>
        </p:grpSpPr>
        <p:sp>
          <p:nvSpPr>
            <p:cNvPr id="19" name="矩形 18"/>
            <p:cNvSpPr/>
            <p:nvPr>
              <p:custDataLst>
                <p:tags r:id="rId13"/>
              </p:custDataLst>
            </p:nvPr>
          </p:nvSpPr>
          <p:spPr>
            <a:xfrm>
              <a:off x="19499" y="3752"/>
              <a:ext cx="17008" cy="1817"/>
            </a:xfrm>
            <a:prstGeom prst="rect">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r>
                <a:rPr lang="zh-CN" altLang="en-US" sz="1800" b="1">
                  <a:solidFill>
                    <a:schemeClr val="bg1"/>
                  </a:solidFill>
                  <a:latin typeface="微软雅黑" panose="020B0503020204020204" pitchFamily="34" charset="-122"/>
                  <a:ea typeface="微软雅黑" panose="020B0503020204020204" pitchFamily="34" charset="-122"/>
                </a:rPr>
                <a:t>数据验证</a:t>
              </a:r>
              <a:r>
                <a:rPr lang="en-US" altLang="zh-CN" sz="1800" b="1">
                  <a:solidFill>
                    <a:schemeClr val="bg1"/>
                  </a:solidFill>
                  <a:latin typeface="微软雅黑" panose="020B0503020204020204" pitchFamily="34" charset="-122"/>
                  <a:ea typeface="微软雅黑" panose="020B0503020204020204" pitchFamily="34" charset="-122"/>
                </a:rPr>
                <a:t>-</a:t>
              </a:r>
              <a:r>
                <a:rPr lang="zh-CN" altLang="en-US" sz="1800" b="1">
                  <a:solidFill>
                    <a:schemeClr val="bg1"/>
                  </a:solidFill>
                  <a:latin typeface="微软雅黑" panose="020B0503020204020204" pitchFamily="34" charset="-122"/>
                  <a:ea typeface="微软雅黑" panose="020B0503020204020204" pitchFamily="34" charset="-122"/>
                </a:rPr>
                <a:t>自动化测试</a:t>
              </a:r>
              <a:endParaRPr lang="zh-CN" altLang="en-US" sz="1800" b="1">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9591" y="6062"/>
              <a:ext cx="18763" cy="9679"/>
              <a:chOff x="19577" y="5842"/>
              <a:chExt cx="18763" cy="9679"/>
            </a:xfrm>
          </p:grpSpPr>
          <p:cxnSp>
            <p:nvCxnSpPr>
              <p:cNvPr id="21" name="直接连接符 16"/>
              <p:cNvCxnSpPr/>
              <p:nvPr>
                <p:custDataLst>
                  <p:tags r:id="rId14"/>
                </p:custDataLst>
              </p:nvPr>
            </p:nvCxnSpPr>
            <p:spPr>
              <a:xfrm>
                <a:off x="26299" y="6434"/>
                <a:ext cx="0" cy="9087"/>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22" name="文本框 21"/>
              <p:cNvSpPr txBox="1"/>
              <p:nvPr>
                <p:custDataLst>
                  <p:tags r:id="rId15"/>
                </p:custDataLst>
              </p:nvPr>
            </p:nvSpPr>
            <p:spPr>
              <a:xfrm>
                <a:off x="26408" y="6074"/>
                <a:ext cx="9662" cy="1591"/>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165" spc="113" dirty="0">
                    <a:solidFill>
                      <a:srgbClr val="1F74AD"/>
                    </a:solidFill>
                    <a:latin typeface="微软雅黑" panose="020B0503020204020204" pitchFamily="34" charset="-122"/>
                    <a:ea typeface="微软雅黑" panose="020B0503020204020204" pitchFamily="34" charset="-122"/>
                    <a:cs typeface="+mn-ea"/>
                  </a:rPr>
                  <a:t>程序直接输出不一致的结果</a:t>
                </a:r>
                <a:endParaRPr lang="zh-CN" altLang="en-US" sz="1165" spc="113" dirty="0">
                  <a:solidFill>
                    <a:srgbClr val="1F74AD"/>
                  </a:solidFill>
                  <a:latin typeface="微软雅黑" panose="020B0503020204020204" pitchFamily="34" charset="-122"/>
                  <a:ea typeface="微软雅黑" panose="020B0503020204020204" pitchFamily="34" charset="-122"/>
                  <a:cs typeface="+mn-ea"/>
                </a:endParaRPr>
              </a:p>
            </p:txBody>
          </p:sp>
          <p:sp>
            <p:nvSpPr>
              <p:cNvPr id="23" name="五边形 22"/>
              <p:cNvSpPr/>
              <p:nvPr>
                <p:custDataLst>
                  <p:tags r:id="rId16"/>
                </p:custDataLst>
              </p:nvPr>
            </p:nvSpPr>
            <p:spPr>
              <a:xfrm>
                <a:off x="19577" y="5842"/>
                <a:ext cx="6134" cy="2033"/>
              </a:xfrm>
              <a:prstGeom prst="homePlat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24" name="文本框 23"/>
              <p:cNvSpPr txBox="1"/>
              <p:nvPr>
                <p:custDataLst>
                  <p:tags r:id="rId17"/>
                </p:custDataLst>
              </p:nvPr>
            </p:nvSpPr>
            <p:spPr>
              <a:xfrm>
                <a:off x="20074" y="6063"/>
                <a:ext cx="4651"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维度字段测试</a:t>
                </a:r>
                <a:endParaRPr lang="zh-CN" altLang="en-US" sz="1350" dirty="0">
                  <a:solidFill>
                    <a:sysClr val="window" lastClr="FFFFFF"/>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18"/>
                </p:custDataLst>
              </p:nvPr>
            </p:nvSpPr>
            <p:spPr>
              <a:xfrm>
                <a:off x="26408" y="8296"/>
                <a:ext cx="11932" cy="3642"/>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保留中间计算结果，以备排查问题</a:t>
                </a:r>
                <a:endParaRPr lang="zh-CN" altLang="en-US" sz="1200" spc="113" dirty="0">
                  <a:solidFill>
                    <a:srgbClr val="3498DB"/>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输出每种场景下实际、期望结果</a:t>
                </a:r>
                <a:endParaRPr lang="zh-CN" altLang="en-US" sz="1200" spc="113" dirty="0">
                  <a:solidFill>
                    <a:srgbClr val="3498DB"/>
                  </a:solidFill>
                  <a:latin typeface="微软雅黑" panose="020B0503020204020204" pitchFamily="34" charset="-122"/>
                  <a:ea typeface="微软雅黑" panose="020B0503020204020204" pitchFamily="34" charset="-122"/>
                  <a:cs typeface="+mn-ea"/>
                </a:endParaRPr>
              </a:p>
            </p:txBody>
          </p:sp>
          <p:sp>
            <p:nvSpPr>
              <p:cNvPr id="26" name="五边形 25"/>
              <p:cNvSpPr/>
              <p:nvPr>
                <p:custDataLst>
                  <p:tags r:id="rId19"/>
                </p:custDataLst>
              </p:nvPr>
            </p:nvSpPr>
            <p:spPr>
              <a:xfrm>
                <a:off x="19589" y="9014"/>
                <a:ext cx="5636" cy="2092"/>
              </a:xfrm>
              <a:prstGeom prst="homePlat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27" name="文本框 26"/>
              <p:cNvSpPr txBox="1"/>
              <p:nvPr>
                <p:custDataLst>
                  <p:tags r:id="rId20"/>
                </p:custDataLst>
              </p:nvPr>
            </p:nvSpPr>
            <p:spPr>
              <a:xfrm>
                <a:off x="20078" y="9211"/>
                <a:ext cx="4518"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指标字段测试</a:t>
                </a:r>
                <a:endParaRPr lang="zh-CN" altLang="en-US" sz="1350" dirty="0">
                  <a:solidFill>
                    <a:sysClr val="window" lastClr="FFFFFF"/>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21"/>
                </p:custDataLst>
              </p:nvPr>
            </p:nvSpPr>
            <p:spPr>
              <a:xfrm>
                <a:off x="26345" y="11859"/>
                <a:ext cx="11253" cy="2636"/>
              </a:xfrm>
              <a:prstGeom prst="rect">
                <a:avLst/>
              </a:prstGeom>
              <a:noFill/>
            </p:spPr>
            <p:txBody>
              <a:bodyPr wrap="square" lIns="33750" tIns="17550" rIns="33750" bIns="0" anchor="ctr" anchorCtr="0">
                <a:noAutofit/>
              </a:bodyPr>
              <a:lstStyle/>
              <a:p>
                <a:pPr marL="214630" indent="-214630">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可复用</a:t>
                </a:r>
                <a:endParaRPr lang="zh-CN" altLang="en-US" sz="1200" spc="113" dirty="0">
                  <a:solidFill>
                    <a:srgbClr val="1AA3AA"/>
                  </a:solidFill>
                  <a:latin typeface="微软雅黑" panose="020B0503020204020204" pitchFamily="34" charset="-122"/>
                  <a:ea typeface="微软雅黑" panose="020B0503020204020204" pitchFamily="34" charset="-122"/>
                  <a:cs typeface="+mn-ea"/>
                </a:endParaRPr>
              </a:p>
              <a:p>
                <a:pPr marL="214630" indent="-214630">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一次运行，所有表结果自动输出</a:t>
                </a:r>
                <a:endParaRPr lang="zh-CN" altLang="en-US" sz="1200" spc="113" dirty="0">
                  <a:solidFill>
                    <a:srgbClr val="1AA3AA"/>
                  </a:solidFill>
                  <a:latin typeface="微软雅黑" panose="020B0503020204020204" pitchFamily="34" charset="-122"/>
                  <a:ea typeface="微软雅黑" panose="020B0503020204020204" pitchFamily="34" charset="-122"/>
                  <a:cs typeface="+mn-ea"/>
                </a:endParaRPr>
              </a:p>
            </p:txBody>
          </p:sp>
          <p:sp>
            <p:nvSpPr>
              <p:cNvPr id="29" name="五边形 28"/>
              <p:cNvSpPr/>
              <p:nvPr>
                <p:custDataLst>
                  <p:tags r:id="rId22"/>
                </p:custDataLst>
              </p:nvPr>
            </p:nvSpPr>
            <p:spPr>
              <a:xfrm>
                <a:off x="19716" y="12246"/>
                <a:ext cx="5637" cy="2002"/>
              </a:xfrm>
              <a:prstGeom prst="homePlat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30" name="文本框 29"/>
              <p:cNvSpPr txBox="1"/>
              <p:nvPr>
                <p:custDataLst>
                  <p:tags r:id="rId23"/>
                </p:custDataLst>
              </p:nvPr>
            </p:nvSpPr>
            <p:spPr>
              <a:xfrm>
                <a:off x="20255" y="12466"/>
                <a:ext cx="3501" cy="1663"/>
              </a:xfrm>
              <a:prstGeom prst="rect">
                <a:avLst/>
              </a:prstGeom>
              <a:noFill/>
            </p:spPr>
            <p:txBody>
              <a:bodyPr wrap="square" lIns="33750" tIns="17550" rIns="33750" bIns="17550" rtlCol="0" anchor="ctr" anchorCtr="0">
                <a:normAutofit/>
              </a:bodyPr>
              <a:lstStyle/>
              <a:p>
                <a:pPr algn="ctr"/>
                <a:r>
                  <a:rPr lang="zh-CN" altLang="en-US" sz="1200" dirty="0">
                    <a:solidFill>
                      <a:sysClr val="window" lastClr="FFFFFF"/>
                    </a:solidFill>
                    <a:latin typeface="微软雅黑" panose="020B0503020204020204" pitchFamily="34" charset="-122"/>
                    <a:ea typeface="微软雅黑" panose="020B0503020204020204" pitchFamily="34" charset="-122"/>
                  </a:rPr>
                  <a:t>多表测试</a:t>
                </a:r>
                <a:endParaRPr lang="zh-CN" altLang="en-US" sz="1200" dirty="0">
                  <a:solidFill>
                    <a:sysClr val="window" lastClr="FFFFFF"/>
                  </a:solidFill>
                  <a:latin typeface="微软雅黑" panose="020B0503020204020204" pitchFamily="34" charset="-122"/>
                  <a:ea typeface="微软雅黑" panose="020B0503020204020204" pitchFamily="34" charset="-122"/>
                </a:endParaRPr>
              </a:p>
            </p:txBody>
          </p:sp>
        </p:grpSp>
      </p:grpSp>
      <p:sp>
        <p:nvSpPr>
          <p:cNvPr id="31" name="文本框 30"/>
          <p:cNvSpPr txBox="1"/>
          <p:nvPr>
            <p:custDataLst>
              <p:tags r:id="rId24"/>
            </p:custDataLst>
          </p:nvPr>
        </p:nvSpPr>
        <p:spPr>
          <a:xfrm>
            <a:off x="4740991" y="4048932"/>
            <a:ext cx="833604" cy="396039"/>
          </a:xfrm>
          <a:prstGeom prst="rect">
            <a:avLst/>
          </a:prstGeom>
          <a:noFill/>
        </p:spPr>
        <p:txBody>
          <a:bodyPr wrap="square" lIns="33750" tIns="17550" rIns="33750" bIns="17550" rtlCol="0" anchor="ctr" anchorCtr="0">
            <a:normAutofit/>
          </a:bodyPr>
          <a:lstStyle/>
          <a:p>
            <a:pPr algn="ctr">
              <a:spcAft>
                <a:spcPts val="0"/>
              </a:spcAft>
            </a:pPr>
            <a:r>
              <a:rPr lang="en-US" altLang="zh-CN" sz="1350" b="1">
                <a:solidFill>
                  <a:sysClr val="window" lastClr="FFFFFF"/>
                </a:solidFill>
                <a:latin typeface="微软雅黑" panose="020B0503020204020204" pitchFamily="34" charset="-122"/>
                <a:ea typeface="微软雅黑" panose="020B0503020204020204" pitchFamily="34" charset="-122"/>
              </a:rPr>
              <a:t>2017</a:t>
            </a:r>
            <a:endParaRPr lang="en-US" altLang="zh-CN" sz="1350" b="1" dirty="0">
              <a:solidFill>
                <a:sysClr val="window" lastClr="FFFFFF"/>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83385" y="3788374"/>
            <a:ext cx="8320088" cy="860346"/>
            <a:chOff x="995" y="16841"/>
            <a:chExt cx="34940" cy="3613"/>
          </a:xfrm>
        </p:grpSpPr>
        <p:grpSp>
          <p:nvGrpSpPr>
            <p:cNvPr id="33" name="组合 32"/>
            <p:cNvGrpSpPr/>
            <p:nvPr>
              <p:custDataLst>
                <p:tags r:id="rId25"/>
              </p:custDataLst>
            </p:nvPr>
          </p:nvGrpSpPr>
          <p:grpSpPr>
            <a:xfrm>
              <a:off x="995" y="16841"/>
              <a:ext cx="15398" cy="3613"/>
              <a:chOff x="1990247" y="3500934"/>
              <a:chExt cx="3041837" cy="1071016"/>
            </a:xfrm>
            <a:solidFill>
              <a:srgbClr val="69A35B"/>
            </a:solidFill>
          </p:grpSpPr>
          <p:sp>
            <p:nvSpPr>
              <p:cNvPr id="37" name="五边形 36"/>
              <p:cNvSpPr/>
              <p:nvPr>
                <p:custDataLst>
                  <p:tags r:id="rId26"/>
                </p:custDataLst>
              </p:nvPr>
            </p:nvSpPr>
            <p:spPr>
              <a:xfrm>
                <a:off x="2001705" y="3501230"/>
                <a:ext cx="3030379" cy="1070127"/>
              </a:xfrm>
              <a:prstGeom prst="homePlate">
                <a:avLst>
                  <a:gd name="adj" fmla="val 76562"/>
                </a:avLst>
              </a:prstGeom>
              <a:solidFill>
                <a:srgbClr val="103E57"/>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310500" tIns="0" rIns="0" bIns="0" numCol="1" spcCol="0" rtlCol="0" fromWordArt="0" anchor="ctr" anchorCtr="0" forceAA="0" compatLnSpc="1">
                <a:normAutofit fontScale="25000" lnSpcReduction="20000"/>
              </a:bodyPr>
              <a:lstStyle/>
              <a:p>
                <a:pPr algn="l"/>
                <a:r>
                  <a:rPr lang="en-US" altLang="zh-CN" sz="4000" dirty="0">
                    <a:latin typeface="微软雅黑" panose="020B0503020204020204" pitchFamily="34" charset="-122"/>
                    <a:ea typeface="微软雅黑" panose="020B0503020204020204" pitchFamily="34" charset="-122"/>
                    <a:sym typeface="+mn-ea"/>
                  </a:rPr>
                  <a:t>		</a:t>
                </a:r>
                <a:endParaRPr lang="en-US" altLang="zh-CN" sz="4000" dirty="0">
                  <a:latin typeface="微软雅黑" panose="020B0503020204020204" pitchFamily="34" charset="-122"/>
                  <a:ea typeface="微软雅黑" panose="020B0503020204020204" pitchFamily="34" charset="-122"/>
                  <a:sym typeface="+mn-ea"/>
                </a:endParaRPr>
              </a:p>
              <a:p>
                <a:pPr algn="l"/>
                <a:r>
                  <a:rPr lang="en-US" altLang="zh-CN" sz="4000" dirty="0">
                    <a:latin typeface="微软雅黑" panose="020B0503020204020204" pitchFamily="34" charset="-122"/>
                    <a:ea typeface="微软雅黑" panose="020B0503020204020204" pitchFamily="34" charset="-122"/>
                    <a:sym typeface="+mn-ea"/>
                  </a:rPr>
                  <a:t>		</a:t>
                </a:r>
                <a:endParaRPr lang="en-US" altLang="zh-CN" sz="4000" dirty="0">
                  <a:latin typeface="微软雅黑" panose="020B0503020204020204" pitchFamily="34" charset="-122"/>
                  <a:ea typeface="微软雅黑" panose="020B0503020204020204" pitchFamily="34" charset="-122"/>
                  <a:sym typeface="+mn-ea"/>
                </a:endParaRPr>
              </a:p>
              <a:p>
                <a:pPr algn="l">
                  <a:lnSpc>
                    <a:spcPct val="170000"/>
                  </a:lnSpc>
                </a:pPr>
                <a:r>
                  <a:rPr lang="zh-CN" altLang="en-US" sz="4800" dirty="0">
                    <a:latin typeface="微软雅黑" panose="020B0503020204020204" pitchFamily="34" charset="-122"/>
                    <a:ea typeface="微软雅黑" panose="020B0503020204020204" pitchFamily="34" charset="-122"/>
                    <a:sym typeface="+mn-ea"/>
                  </a:rPr>
                  <a:t>                    容易疲劳测试、易出错</a:t>
                </a:r>
                <a:r>
                  <a:rPr lang="en-US" altLang="zh-CN" sz="4800" dirty="0">
                    <a:latin typeface="微软雅黑" panose="020B0503020204020204" pitchFamily="34" charset="-122"/>
                    <a:ea typeface="微软雅黑" panose="020B0503020204020204" pitchFamily="34" charset="-122"/>
                    <a:sym typeface="+mn-ea"/>
                  </a:rPr>
                  <a:t>	</a:t>
                </a:r>
                <a:endParaRPr lang="zh-CN" altLang="en-US" sz="4800" dirty="0">
                  <a:latin typeface="微软雅黑" panose="020B0503020204020204" pitchFamily="34" charset="-122"/>
                  <a:ea typeface="微软雅黑" panose="020B0503020204020204" pitchFamily="34" charset="-122"/>
                  <a:sym typeface="+mn-ea"/>
                </a:endParaRPr>
              </a:p>
              <a:p>
                <a:pPr>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每个指标都需要计算，比较耗时</a:t>
                </a:r>
                <a:endParaRPr lang="zh-CN" altLang="en-US" sz="4800" dirty="0">
                  <a:latin typeface="微软雅黑" panose="020B0503020204020204" pitchFamily="34" charset="-122"/>
                  <a:ea typeface="微软雅黑" panose="020B0503020204020204" pitchFamily="34" charset="-122"/>
                  <a:sym typeface="+mn-ea"/>
                </a:endParaRPr>
              </a:p>
              <a:p>
                <a:pPr>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类似表处理逻辑，手工计算无法复</a:t>
                </a:r>
                <a:endParaRPr lang="en-US" altLang="zh-CN" sz="4800" dirty="0">
                  <a:latin typeface="微软雅黑" panose="020B0503020204020204" pitchFamily="34" charset="-122"/>
                  <a:ea typeface="微软雅黑" panose="020B0503020204020204" pitchFamily="34" charset="-122"/>
                </a:endParaRPr>
              </a:p>
              <a:p>
                <a:pPr algn="l"/>
                <a:endParaRPr lang="zh-CN" altLang="en-US" sz="4800" dirty="0">
                  <a:latin typeface="微软雅黑" panose="020B0503020204020204" pitchFamily="34" charset="-122"/>
                  <a:ea typeface="微软雅黑" panose="020B0503020204020204" pitchFamily="34" charset="-122"/>
                  <a:sym typeface="+mn-ea"/>
                </a:endParaRPr>
              </a:p>
              <a:p>
                <a:pPr algn="l"/>
                <a:endParaRPr lang="zh-CN" altLang="en-US" sz="4800" dirty="0">
                  <a:sym typeface="Arial" panose="020B0604020202020204" pitchFamily="34" charset="0"/>
                </a:endParaRPr>
              </a:p>
            </p:txBody>
          </p:sp>
          <p:sp>
            <p:nvSpPr>
              <p:cNvPr id="38" name="任意多边形 53"/>
              <p:cNvSpPr/>
              <p:nvPr>
                <p:custDataLst>
                  <p:tags r:id="rId27"/>
                </p:custDataLst>
              </p:nvPr>
            </p:nvSpPr>
            <p:spPr>
              <a:xfrm>
                <a:off x="1990247" y="3500934"/>
                <a:ext cx="589680" cy="1071016"/>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chemeClr val="accent2">
                  <a:lumMod val="75000"/>
                </a:schemeClr>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13500" tIns="0" rIns="108000" bIns="0" numCol="1" spcCol="0" rtlCol="0" fromWordArt="0" anchor="ctr" anchorCtr="0" forceAA="0" compatLnSpc="1">
                <a:normAutofit/>
              </a:bodyPr>
              <a:lstStyle/>
              <a:p>
                <a:pPr algn="ctr"/>
                <a:r>
                  <a:rPr lang="zh-CN" altLang="en-US" sz="1200" dirty="0">
                    <a:latin typeface="微软雅黑" panose="020B0503020204020204" pitchFamily="34" charset="-122"/>
                    <a:ea typeface="微软雅黑" panose="020B0503020204020204" pitchFamily="34" charset="-122"/>
                    <a:sym typeface="Arial" panose="020B0604020202020204" pitchFamily="34" charset="0"/>
                  </a:rPr>
                  <a:t>弊端</a:t>
                </a:r>
                <a:endParaRPr lang="zh-CN" altLang="en-US" sz="1200"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4" name="组合 33"/>
            <p:cNvGrpSpPr/>
            <p:nvPr>
              <p:custDataLst>
                <p:tags r:id="rId28"/>
              </p:custDataLst>
            </p:nvPr>
          </p:nvGrpSpPr>
          <p:grpSpPr>
            <a:xfrm>
              <a:off x="19484" y="16842"/>
              <a:ext cx="16451" cy="3611"/>
              <a:chOff x="5757005" y="5112505"/>
              <a:chExt cx="3026993" cy="1000789"/>
            </a:xfrm>
          </p:grpSpPr>
          <p:sp>
            <p:nvSpPr>
              <p:cNvPr id="35" name="五边形 34"/>
              <p:cNvSpPr/>
              <p:nvPr>
                <p:custDataLst>
                  <p:tags r:id="rId29"/>
                </p:custDataLst>
              </p:nvPr>
            </p:nvSpPr>
            <p:spPr>
              <a:xfrm>
                <a:off x="5757005" y="5112505"/>
                <a:ext cx="3026993" cy="1000789"/>
              </a:xfrm>
              <a:prstGeom prst="homePlate">
                <a:avLst>
                  <a:gd name="adj" fmla="val 76562"/>
                </a:avLst>
              </a:prstGeom>
              <a:solidFill>
                <a:srgbClr val="103E57"/>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310500" tIns="0" rIns="0" bIns="0" numCol="1" spcCol="0" rtlCol="0" fromWordArt="0" anchor="ctr" anchorCtr="0" forceAA="0" compatLnSpc="1">
                <a:normAutofit fontScale="25000" lnSpcReduction="20000"/>
              </a:bodyPr>
              <a:lstStyle/>
              <a:p>
                <a:pPr algn="l"/>
                <a:r>
                  <a:rPr lang="en-US" altLang="zh-CN" sz="4000" dirty="0">
                    <a:latin typeface="微软雅黑" panose="020B0503020204020204" pitchFamily="34" charset="-122"/>
                    <a:ea typeface="微软雅黑" panose="020B0503020204020204" pitchFamily="34" charset="-122"/>
                    <a:sym typeface="+mn-ea"/>
                  </a:rPr>
                  <a:t>			</a:t>
                </a:r>
                <a:endParaRPr lang="en-US" altLang="zh-CN" sz="4000" dirty="0">
                  <a:latin typeface="微软雅黑" panose="020B0503020204020204" pitchFamily="34" charset="-122"/>
                  <a:ea typeface="微软雅黑" panose="020B0503020204020204" pitchFamily="34" charset="-122"/>
                  <a:sym typeface="+mn-ea"/>
                </a:endParaRPr>
              </a:p>
              <a:p>
                <a:pPr algn="l">
                  <a:lnSpc>
                    <a:spcPct val="170000"/>
                  </a:lnSpc>
                </a:pPr>
                <a:r>
                  <a:rPr lang="en-US" altLang="zh-CN" sz="40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复用性高</a:t>
                </a:r>
                <a:endParaRPr lang="zh-CN" altLang="en-US" sz="4800" dirty="0">
                  <a:latin typeface="微软雅黑" panose="020B0503020204020204" pitchFamily="34" charset="-122"/>
                  <a:ea typeface="微软雅黑" panose="020B0503020204020204" pitchFamily="34" charset="-122"/>
                  <a:sym typeface="+mn-ea"/>
                </a:endParaRPr>
              </a:p>
              <a:p>
                <a:pPr algn="l">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solidFill>
                      <a:schemeClr val="bg1"/>
                    </a:solidFill>
                    <a:latin typeface="微软雅黑" panose="020B0503020204020204" pitchFamily="34" charset="-122"/>
                    <a:ea typeface="微软雅黑" panose="020B0503020204020204" pitchFamily="34" charset="-122"/>
                    <a:sym typeface="+mn-ea"/>
                  </a:rPr>
                  <a:t>计算速度快，测试耗时缩短了</a:t>
                </a:r>
                <a:r>
                  <a:rPr lang="en-US" altLang="zh-CN" sz="4800" dirty="0">
                    <a:solidFill>
                      <a:schemeClr val="bg1"/>
                    </a:solidFill>
                    <a:latin typeface="微软雅黑" panose="020B0503020204020204" pitchFamily="34" charset="-122"/>
                    <a:ea typeface="微软雅黑" panose="020B0503020204020204" pitchFamily="34" charset="-122"/>
                    <a:sym typeface="+mn-ea"/>
                  </a:rPr>
                  <a:t>90%</a:t>
                </a: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定位问题方便</a:t>
                </a:r>
                <a:endParaRPr lang="zh-CN" altLang="en-US" sz="4800" dirty="0">
                  <a:latin typeface="微软雅黑" panose="020B0503020204020204" pitchFamily="34" charset="-122"/>
                  <a:ea typeface="微软雅黑" panose="020B0503020204020204" pitchFamily="34" charset="-122"/>
                  <a:sym typeface="+mn-ea"/>
                </a:endParaRPr>
              </a:p>
              <a:p>
                <a:pPr algn="l"/>
                <a:r>
                  <a:rPr lang="en-US" altLang="zh-CN" sz="4800" dirty="0">
                    <a:latin typeface="微软雅黑" panose="020B0503020204020204" pitchFamily="34" charset="-122"/>
                    <a:ea typeface="微软雅黑" panose="020B0503020204020204" pitchFamily="34" charset="-122"/>
                    <a:sym typeface="+mn-ea"/>
                  </a:rPr>
                  <a:t>	</a:t>
                </a:r>
                <a:endParaRPr lang="en-US" altLang="zh-CN" sz="4800" dirty="0">
                  <a:latin typeface="微软雅黑" panose="020B0503020204020204" pitchFamily="34" charset="-122"/>
                  <a:ea typeface="微软雅黑" panose="020B0503020204020204" pitchFamily="34" charset="-122"/>
                </a:endParaRPr>
              </a:p>
              <a:p>
                <a:pPr algn="l"/>
                <a:endParaRPr lang="en-US" altLang="zh-CN" sz="750" dirty="0">
                  <a:latin typeface="微软雅黑" panose="020B0503020204020204" pitchFamily="34" charset="-122"/>
                  <a:ea typeface="微软雅黑" panose="020B0503020204020204" pitchFamily="34" charset="-122"/>
                </a:endParaRPr>
              </a:p>
              <a:p>
                <a:pPr algn="l"/>
                <a:endParaRPr lang="en-US" altLang="zh-CN" sz="750" dirty="0">
                  <a:latin typeface="微软雅黑" panose="020B0503020204020204" pitchFamily="34" charset="-122"/>
                  <a:ea typeface="微软雅黑" panose="020B0503020204020204" pitchFamily="34" charset="-122"/>
                </a:endParaRPr>
              </a:p>
              <a:p>
                <a:pPr algn="l"/>
                <a:endParaRPr lang="zh-CN" altLang="en-US" sz="750" dirty="0">
                  <a:sym typeface="Arial" panose="020B0604020202020204" pitchFamily="34" charset="0"/>
                </a:endParaRPr>
              </a:p>
            </p:txBody>
          </p:sp>
          <p:sp>
            <p:nvSpPr>
              <p:cNvPr id="36" name="任意多边形 64"/>
              <p:cNvSpPr/>
              <p:nvPr>
                <p:custDataLst>
                  <p:tags r:id="rId30"/>
                </p:custDataLst>
              </p:nvPr>
            </p:nvSpPr>
            <p:spPr>
              <a:xfrm>
                <a:off x="5757005" y="5112505"/>
                <a:ext cx="521657" cy="1000512"/>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chemeClr val="accent2">
                  <a:lumMod val="75000"/>
                </a:schemeClr>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13500" tIns="0" rIns="108000" bIns="0" numCol="1" spcCol="0" rtlCol="0" fromWordArt="0" anchor="ctr" anchorCtr="0" forceAA="0" compatLnSpc="1">
                <a:normAutofit/>
              </a:bodyPr>
              <a:lstStyle/>
              <a:p>
                <a:pPr algn="ctr"/>
                <a:r>
                  <a:rPr lang="zh-CN" altLang="en-US" sz="1200" dirty="0">
                    <a:latin typeface="微软雅黑" panose="020B0503020204020204" pitchFamily="34" charset="-122"/>
                    <a:ea typeface="微软雅黑" panose="020B0503020204020204" pitchFamily="34" charset="-122"/>
                    <a:sym typeface="Arial" panose="020B0604020202020204" pitchFamily="34" charset="0"/>
                  </a:rPr>
                  <a:t>优势</a:t>
                </a:r>
                <a:endParaRPr lang="zh-CN" altLang="en-US" sz="1200" dirty="0">
                  <a:latin typeface="微软雅黑" panose="020B0503020204020204" pitchFamily="34" charset="-122"/>
                  <a:ea typeface="微软雅黑" panose="020B0503020204020204" pitchFamily="34" charset="-122"/>
                  <a:sym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14.2</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a:t>
            </a:r>
            <a:r>
              <a:rPr lang="en-US" altLang="zh-CN" sz="4800" b="1" dirty="0">
                <a:ln w="19050">
                  <a:noFill/>
                </a:ln>
                <a:solidFill>
                  <a:srgbClr val="FFFFFF"/>
                </a:solidFill>
                <a:latin typeface="微软雅黑" panose="020B0503020204020204" pitchFamily="34" charset="-122"/>
                <a:ea typeface="微软雅黑" panose="020B0503020204020204" pitchFamily="34" charset="-122"/>
              </a:rPr>
              <a:t>AI</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系统的测试</a:t>
            </a:r>
            <a:endParaRPr lang="zh-CN" altLang="zh-CN" sz="48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30487" y="2889461"/>
            <a:ext cx="1662430" cy="521970"/>
          </a:xfrm>
          <a:prstGeom prst="rect">
            <a:avLst/>
          </a:prstGeom>
          <a:noFill/>
        </p:spPr>
        <p:txBody>
          <a:bodyPr wrap="none" rtlCol="0">
            <a:spAutoFit/>
          </a:bodyPr>
          <a:lstStyle/>
          <a:p>
            <a:pPr>
              <a:spcAft>
                <a:spcPts val="0"/>
              </a:spcAft>
            </a:pPr>
            <a:r>
              <a:rPr kumimoji="1" lang="en-US" altLang="zh-CN" sz="2800" b="1" dirty="0">
                <a:solidFill>
                  <a:srgbClr val="0070C0"/>
                </a:solidFill>
              </a:rPr>
              <a:t>Test</a:t>
            </a:r>
            <a:r>
              <a:rPr kumimoji="1" lang="zh-CN" altLang="en-US" sz="2800" b="1" dirty="0">
                <a:solidFill>
                  <a:srgbClr val="0070C0"/>
                </a:solidFill>
              </a:rPr>
              <a:t> </a:t>
            </a:r>
            <a:r>
              <a:rPr kumimoji="1" lang="en-US" altLang="zh-CN" sz="2800" b="1" dirty="0">
                <a:solidFill>
                  <a:srgbClr val="0070C0"/>
                </a:solidFill>
              </a:rPr>
              <a:t>for</a:t>
            </a:r>
            <a:r>
              <a:rPr kumimoji="1" lang="zh-CN" altLang="en-US" sz="2800" b="1" dirty="0">
                <a:solidFill>
                  <a:srgbClr val="0070C0"/>
                </a:solidFill>
              </a:rPr>
              <a:t> </a:t>
            </a:r>
            <a:r>
              <a:rPr kumimoji="1" lang="en-US" altLang="zh-CN" sz="2800" b="1" dirty="0">
                <a:solidFill>
                  <a:srgbClr val="0070C0"/>
                </a:solidFill>
              </a:rPr>
              <a:t>AI</a:t>
            </a:r>
            <a:endParaRPr kumimoji="1" lang="zh-CN" altLang="en-US" sz="2800" b="1" dirty="0">
              <a:solidFill>
                <a:srgbClr val="0070C0"/>
              </a:solidFill>
            </a:endParaRPr>
          </a:p>
        </p:txBody>
      </p:sp>
      <p:sp>
        <p:nvSpPr>
          <p:cNvPr id="4" name="文本框 3"/>
          <p:cNvSpPr txBox="1"/>
          <p:nvPr/>
        </p:nvSpPr>
        <p:spPr>
          <a:xfrm>
            <a:off x="2968419" y="3411223"/>
            <a:ext cx="4495062" cy="1751965"/>
          </a:xfrm>
          <a:prstGeom prst="rect">
            <a:avLst/>
          </a:prstGeom>
          <a:noFill/>
        </p:spPr>
        <p:txBody>
          <a:bodyPr wrap="square">
            <a:spAutoFit/>
          </a:bodyPr>
          <a:lstStyle/>
          <a:p>
            <a:pPr algn="just">
              <a:lnSpc>
                <a:spcPct val="120000"/>
              </a:lnSpc>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14.2.1</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GB"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系统的不确定性和不可解释性</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spcBef>
                <a:spcPts val="0"/>
              </a:spcBef>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14.2.2</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GB"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系统的白盒测试</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spcBef>
                <a:spcPts val="0"/>
              </a:spcBef>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14.2.3</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GB"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系统的算法验证</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spcBef>
                <a:spcPts val="0"/>
              </a:spcBef>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14.2.4</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示例：针对智能语音的设计与执行	</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a:xfrm>
            <a:off x="529694" y="221931"/>
            <a:ext cx="7765322" cy="727838"/>
          </a:xfrm>
        </p:spPr>
        <p:txBody>
          <a:bodyPr/>
          <a:lstStyle/>
          <a:p>
            <a:pPr>
              <a:spcAft>
                <a:spcPts val="0"/>
              </a:spcAft>
            </a:pPr>
            <a:r>
              <a:rPr lang="en-US" altLang="zh-CN" dirty="0"/>
              <a:t>Test for AI ~ </a:t>
            </a:r>
            <a:r>
              <a:rPr lang="zh-CN" altLang="en-US" dirty="0"/>
              <a:t>从图灵测试说起</a:t>
            </a:r>
            <a:r>
              <a:rPr lang="en-US" altLang="zh-CN" dirty="0"/>
              <a:t> </a:t>
            </a:r>
            <a:endParaRPr lang="zh-CN" altLang="en-US" dirty="0"/>
          </a:p>
        </p:txBody>
      </p:sp>
      <p:pic>
        <p:nvPicPr>
          <p:cNvPr id="2" name="图片 1"/>
          <p:cNvPicPr>
            <a:picLocks noChangeAspect="1"/>
          </p:cNvPicPr>
          <p:nvPr/>
        </p:nvPicPr>
        <p:blipFill>
          <a:blip r:embed="rId1"/>
          <a:stretch>
            <a:fillRect/>
          </a:stretch>
        </p:blipFill>
        <p:spPr>
          <a:xfrm>
            <a:off x="294390" y="1192782"/>
            <a:ext cx="3793828" cy="342240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729" y="1192783"/>
            <a:ext cx="4563206" cy="3422405"/>
          </a:xfrm>
          <a:prstGeom prst="rect">
            <a:avLst/>
          </a:prstGeom>
        </p:spPr>
      </p:pic>
      <p:sp>
        <p:nvSpPr>
          <p:cNvPr id="24" name="矩形 23"/>
          <p:cNvSpPr/>
          <p:nvPr/>
        </p:nvSpPr>
        <p:spPr>
          <a:xfrm>
            <a:off x="5860955" y="1910058"/>
            <a:ext cx="1362346" cy="2061210"/>
          </a:xfrm>
          <a:prstGeom prst="rect">
            <a:avLst/>
          </a:prstGeom>
        </p:spPr>
        <p:txBody>
          <a:bodyPr wrap="square">
            <a:spAutoFit/>
          </a:bodyPr>
          <a:lstStyle/>
          <a:p>
            <a:pPr algn="ctr">
              <a:lnSpc>
                <a:spcPct val="200000"/>
              </a:lnSpc>
              <a:spcAft>
                <a:spcPts val="0"/>
              </a:spcAft>
            </a:pPr>
            <a:r>
              <a:rPr lang="zh-CN" altLang="en-US" sz="1600" dirty="0">
                <a:solidFill>
                  <a:srgbClr val="00B0F0"/>
                </a:solidFill>
                <a:latin typeface="微软雅黑" panose="020B0503020204020204" pitchFamily="34" charset="-122"/>
                <a:ea typeface="微软雅黑" panose="020B0503020204020204" pitchFamily="34" charset="-122"/>
              </a:rPr>
              <a:t>计算能力</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spcBef>
                <a:spcPts val="0"/>
              </a:spcBef>
              <a:spcAft>
                <a:spcPts val="0"/>
              </a:spcAft>
            </a:pPr>
            <a:r>
              <a:rPr lang="zh-CN" altLang="en-US" sz="1600" dirty="0">
                <a:solidFill>
                  <a:srgbClr val="00B0F0"/>
                </a:solidFill>
                <a:latin typeface="微软雅黑" panose="020B0503020204020204" pitchFamily="34" charset="-122"/>
                <a:ea typeface="微软雅黑" panose="020B0503020204020204" pitchFamily="34" charset="-122"/>
              </a:rPr>
              <a:t>产生随机数</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spcBef>
                <a:spcPts val="0"/>
              </a:spcBef>
              <a:spcAft>
                <a:spcPts val="0"/>
              </a:spcAft>
            </a:pPr>
            <a:r>
              <a:rPr lang="zh-CN" altLang="en-US" sz="1600" dirty="0">
                <a:solidFill>
                  <a:srgbClr val="00B0F0"/>
                </a:solidFill>
                <a:latin typeface="微软雅黑" panose="020B0503020204020204" pitchFamily="34" charset="-122"/>
                <a:ea typeface="微软雅黑" panose="020B0503020204020204" pitchFamily="34" charset="-122"/>
              </a:rPr>
              <a:t>常识</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spcBef>
                <a:spcPts val="0"/>
              </a:spcBef>
            </a:pPr>
            <a:r>
              <a:rPr lang="zh-CN" altLang="en-US" sz="1600" dirty="0">
                <a:solidFill>
                  <a:srgbClr val="00B0F0"/>
                </a:solidFill>
                <a:latin typeface="微软雅黑" panose="020B0503020204020204" pitchFamily="34" charset="-122"/>
                <a:ea typeface="微软雅黑" panose="020B0503020204020204" pitchFamily="34" charset="-122"/>
              </a:rPr>
              <a:t>推理力</a:t>
            </a:r>
            <a:endParaRPr lang="en-US" altLang="zh-CN" sz="16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13398" y="314087"/>
            <a:ext cx="4425618" cy="3998421"/>
          </a:xfrm>
        </p:spPr>
        <p:txBody>
          <a:bodyPr>
            <a:noAutofit/>
          </a:bodyPr>
          <a:lstStyle/>
          <a:p>
            <a:pPr>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14.1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大数据的测试</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750"/>
              </a:spcBef>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14.2 </a:t>
            </a:r>
            <a:r>
              <a:rPr lang="en-GB"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系统的测试</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750"/>
              </a:spcBef>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14.3 </a:t>
            </a:r>
            <a:r>
              <a:rPr lang="en-GB"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助力软件测试</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750"/>
              </a:spcBef>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14.4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软件测试工具的未来</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750"/>
              </a:spcBef>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14.5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彻底实现持续测试</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750"/>
              </a:spcBef>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14.6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软件测试发展趋势</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0" y="4490859"/>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9824" y="300036"/>
            <a:ext cx="6215062" cy="421482"/>
          </a:xfrm>
        </p:spPr>
        <p:txBody>
          <a:bodyPr/>
          <a:lstStyle/>
          <a:p>
            <a:pPr>
              <a:spcAft>
                <a:spcPts val="0"/>
              </a:spcAft>
            </a:pPr>
            <a:r>
              <a:rPr lang="zh-CN" altLang="en-US" dirty="0"/>
              <a:t>如何测试</a:t>
            </a:r>
            <a:r>
              <a:rPr lang="en-US" altLang="zh-CN" dirty="0"/>
              <a:t>AI</a:t>
            </a:r>
            <a:r>
              <a:rPr lang="zh-CN" altLang="en-US" dirty="0"/>
              <a:t>软件？</a:t>
            </a:r>
            <a:endParaRPr lang="zh-CN" altLang="en-US" dirty="0"/>
          </a:p>
        </p:txBody>
      </p:sp>
      <p:pic>
        <p:nvPicPr>
          <p:cNvPr id="4" name="Picture 2" descr="https://mmbiz.qlogo.cn/mmbiz/CMOUUEcN8Fe7H4Ia4xO3p4DictHTK1WFF8hia1Cy6Q0pyyufPmnOqd9l4rQRQcK79KupIvEMPdzfxWMeTQmmAOhQ/0?wx_fm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99714" y="940373"/>
            <a:ext cx="3757206" cy="3452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9353" y="1466470"/>
            <a:ext cx="4572000" cy="2399665"/>
          </a:xfrm>
          <a:prstGeom prst="rect">
            <a:avLst/>
          </a:prstGeom>
        </p:spPr>
        <p:txBody>
          <a:bodyPr>
            <a:spAutoFit/>
          </a:bodyPr>
          <a:lstStyle/>
          <a:p>
            <a:pPr>
              <a:lnSpc>
                <a:spcPct val="150000"/>
              </a:lnSpc>
              <a:spcAft>
                <a:spcPts val="0"/>
              </a:spcAft>
            </a:pPr>
            <a:r>
              <a:rPr lang="zh-CN" altLang="en-US" sz="2000" dirty="0">
                <a:latin typeface="微软雅黑" panose="020B0503020204020204" pitchFamily="34" charset="-122"/>
                <a:ea typeface="微软雅黑" panose="020B0503020204020204" pitchFamily="34" charset="-122"/>
              </a:rPr>
              <a:t>测试AI软件，检验它有没有学习能力，本质上，就是算法的验证，即对元</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启发式搜索算法、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深度）强化学习等算法或其组合进行验证，一般通过实验进行，借助大量数据进行普适性验证。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463" y="257899"/>
            <a:ext cx="2974811" cy="421482"/>
          </a:xfrm>
        </p:spPr>
        <p:txBody>
          <a:bodyPr/>
          <a:lstStyle/>
          <a:p>
            <a:pPr>
              <a:spcAft>
                <a:spcPts val="0"/>
              </a:spcAft>
            </a:pPr>
            <a:r>
              <a:rPr kumimoji="1" lang="zh-CN" altLang="en-US" dirty="0"/>
              <a:t>测试方法</a:t>
            </a:r>
            <a:endParaRPr kumimoji="1" lang="zh-CN" altLang="en-US" dirty="0"/>
          </a:p>
        </p:txBody>
      </p:sp>
      <p:pic>
        <p:nvPicPr>
          <p:cNvPr id="4" name="图片 3"/>
          <p:cNvPicPr>
            <a:picLocks noChangeAspect="1"/>
          </p:cNvPicPr>
          <p:nvPr/>
        </p:nvPicPr>
        <p:blipFill>
          <a:blip r:embed="rId1"/>
          <a:stretch>
            <a:fillRect/>
          </a:stretch>
        </p:blipFill>
        <p:spPr>
          <a:xfrm>
            <a:off x="791391" y="798808"/>
            <a:ext cx="2898107" cy="1546349"/>
          </a:xfrm>
          <a:prstGeom prst="rect">
            <a:avLst/>
          </a:prstGeom>
        </p:spPr>
      </p:pic>
      <p:sp>
        <p:nvSpPr>
          <p:cNvPr id="5" name="圆角矩形 4"/>
          <p:cNvSpPr/>
          <p:nvPr/>
        </p:nvSpPr>
        <p:spPr>
          <a:xfrm>
            <a:off x="2923953" y="2931949"/>
            <a:ext cx="1116641" cy="863875"/>
          </a:xfrm>
          <a:prstGeom prst="roundRect">
            <a:avLst/>
          </a:prstGeom>
          <a:solidFill>
            <a:schemeClr val="accent6">
              <a:lumMod val="20000"/>
              <a:lumOff val="80000"/>
            </a:schemeClr>
          </a:solidFill>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kumimoji="1" lang="zh-CN" altLang="en-US" sz="2000" dirty="0">
                <a:solidFill>
                  <a:srgbClr val="1E4649"/>
                </a:solidFill>
                <a:latin typeface="微软雅黑" panose="020B0503020204020204" pitchFamily="34" charset="-122"/>
                <a:ea typeface="微软雅黑" panose="020B0503020204020204" pitchFamily="34" charset="-122"/>
                <a:cs typeface="Yuanti SC" charset="-122"/>
                <a:sym typeface="+mn-ea"/>
              </a:rPr>
              <a:t>验证与测试</a:t>
            </a:r>
            <a:endParaRPr kumimoji="1" lang="zh-CN" altLang="en-US" sz="2000" dirty="0">
              <a:solidFill>
                <a:srgbClr val="1E4649"/>
              </a:solidFill>
              <a:latin typeface="微软雅黑" panose="020B0503020204020204" pitchFamily="34" charset="-122"/>
              <a:ea typeface="微软雅黑" panose="020B0503020204020204" pitchFamily="34" charset="-122"/>
              <a:cs typeface="Yuanti SC" charset="-122"/>
            </a:endParaRPr>
          </a:p>
        </p:txBody>
      </p:sp>
      <p:sp>
        <p:nvSpPr>
          <p:cNvPr id="6" name="圆角矩形 5"/>
          <p:cNvSpPr/>
          <p:nvPr/>
        </p:nvSpPr>
        <p:spPr>
          <a:xfrm>
            <a:off x="425468" y="3086492"/>
            <a:ext cx="1364401" cy="536943"/>
          </a:xfrm>
          <a:prstGeom prst="roundRect">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质量需求</a:t>
            </a:r>
            <a:endPar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7" name="圆角矩形 6"/>
          <p:cNvSpPr/>
          <p:nvPr/>
        </p:nvSpPr>
        <p:spPr>
          <a:xfrm>
            <a:off x="5120989" y="2280685"/>
            <a:ext cx="1663885" cy="1364016"/>
          </a:xfrm>
          <a:prstGeom prst="roundRect">
            <a:avLst>
              <a:gd name="adj" fmla="val 8298"/>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模型解释</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spcBef>
                <a:spcPts val="0"/>
              </a:spcBef>
              <a:spcAft>
                <a:spcPts val="0"/>
              </a:spcAft>
            </a:pPr>
            <a:r>
              <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模型检验</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spcBef>
                <a:spcPts val="0"/>
              </a:spcBef>
              <a:spcAft>
                <a:spcPts val="0"/>
              </a:spcAft>
            </a:pPr>
            <a:r>
              <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测试标准评估</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spcBef>
                <a:spcPts val="0"/>
              </a:spcBef>
            </a:pPr>
            <a:r>
              <a:rPr kumimoji="1" lang="en-US" altLang="zh-CN"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a:t>
            </a:r>
            <a:endPar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8" name="圆角矩形 7"/>
          <p:cNvSpPr/>
          <p:nvPr/>
        </p:nvSpPr>
        <p:spPr>
          <a:xfrm>
            <a:off x="5331633" y="1089153"/>
            <a:ext cx="1134860" cy="483538"/>
          </a:xfrm>
          <a:prstGeom prst="roundRect">
            <a:avLst>
              <a:gd name="adj" fmla="val 8298"/>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评估报告</a:t>
            </a:r>
            <a:endPar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cxnSp>
        <p:nvCxnSpPr>
          <p:cNvPr id="9" name="曲线连接符 8"/>
          <p:cNvCxnSpPr>
            <a:stCxn id="7" idx="0"/>
            <a:endCxn id="8" idx="2"/>
          </p:cNvCxnSpPr>
          <p:nvPr/>
        </p:nvCxnSpPr>
        <p:spPr>
          <a:xfrm rot="16200000" flipV="1">
            <a:off x="5572001" y="1899753"/>
            <a:ext cx="707994" cy="53869"/>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曲线连接符 9"/>
          <p:cNvCxnSpPr>
            <a:stCxn id="6" idx="3"/>
            <a:endCxn id="5" idx="1"/>
          </p:cNvCxnSpPr>
          <p:nvPr/>
        </p:nvCxnSpPr>
        <p:spPr>
          <a:xfrm>
            <a:off x="1789869" y="3354964"/>
            <a:ext cx="1134084" cy="8923"/>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曲线连接符 10"/>
          <p:cNvCxnSpPr>
            <a:stCxn id="4" idx="2"/>
            <a:endCxn id="5" idx="0"/>
          </p:cNvCxnSpPr>
          <p:nvPr/>
        </p:nvCxnSpPr>
        <p:spPr>
          <a:xfrm rot="16200000" flipH="1">
            <a:off x="2567963" y="2017638"/>
            <a:ext cx="586792" cy="1241829"/>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曲线连接符 11"/>
          <p:cNvCxnSpPr>
            <a:stCxn id="8" idx="1"/>
            <a:endCxn id="4" idx="3"/>
          </p:cNvCxnSpPr>
          <p:nvPr/>
        </p:nvCxnSpPr>
        <p:spPr>
          <a:xfrm rot="10800000" flipV="1">
            <a:off x="3689499" y="1330921"/>
            <a:ext cx="1642135" cy="241061"/>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曲线连接符 12"/>
          <p:cNvCxnSpPr>
            <a:stCxn id="5" idx="3"/>
            <a:endCxn id="7" idx="1"/>
          </p:cNvCxnSpPr>
          <p:nvPr/>
        </p:nvCxnSpPr>
        <p:spPr>
          <a:xfrm flipV="1">
            <a:off x="4040594" y="2962693"/>
            <a:ext cx="1080395" cy="401194"/>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曲线连接符 13"/>
          <p:cNvCxnSpPr>
            <a:stCxn id="7" idx="3"/>
          </p:cNvCxnSpPr>
          <p:nvPr/>
        </p:nvCxnSpPr>
        <p:spPr>
          <a:xfrm>
            <a:off x="6784874" y="2962693"/>
            <a:ext cx="1332725" cy="173481"/>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8117599" y="2936118"/>
            <a:ext cx="690880" cy="398780"/>
          </a:xfrm>
          <a:prstGeom prst="rect">
            <a:avLst/>
          </a:prstGeom>
          <a:noFill/>
        </p:spPr>
        <p:txBody>
          <a:bodyPr wrap="none" rtlCol="0">
            <a:spAutoFit/>
          </a:bodyPr>
          <a:lstStyle/>
          <a:p>
            <a:pPr>
              <a:spcAft>
                <a:spcPts val="0"/>
              </a:spcAft>
            </a:pPr>
            <a:r>
              <a:rPr lang="zh-CN" altLang="en-US" sz="2000" dirty="0">
                <a:latin typeface="微软雅黑" panose="020B0503020204020204" pitchFamily="34" charset="-122"/>
                <a:ea typeface="微软雅黑" panose="020B0503020204020204" pitchFamily="34" charset="-122"/>
              </a:rPr>
              <a:t>发布</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811097" y="3275368"/>
            <a:ext cx="928370" cy="368300"/>
          </a:xfrm>
          <a:prstGeom prst="rect">
            <a:avLst/>
          </a:prstGeom>
          <a:noFill/>
        </p:spPr>
        <p:txBody>
          <a:bodyPr wrap="none" rtlCol="0">
            <a:spAutoFit/>
          </a:bodyPr>
          <a:lstStyle/>
          <a:p>
            <a:pPr>
              <a:spcAft>
                <a:spcPts val="0"/>
              </a:spcAft>
            </a:pPr>
            <a:r>
              <a:rPr lang="en-US" altLang="zh-CN" sz="1800" dirty="0">
                <a:solidFill>
                  <a:srgbClr val="005C2A"/>
                </a:solidFill>
                <a:latin typeface="微软雅黑" panose="020B0503020204020204" pitchFamily="34" charset="-122"/>
                <a:ea typeface="微软雅黑" panose="020B0503020204020204" pitchFamily="34" charset="-122"/>
              </a:rPr>
              <a:t>Passed</a:t>
            </a:r>
            <a:endParaRPr lang="zh-CN" altLang="en-US" sz="1800" dirty="0">
              <a:solidFill>
                <a:srgbClr val="005C2A"/>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916217" y="1763086"/>
            <a:ext cx="786130" cy="368300"/>
          </a:xfrm>
          <a:prstGeom prst="rect">
            <a:avLst/>
          </a:prstGeom>
          <a:noFill/>
        </p:spPr>
        <p:txBody>
          <a:bodyPr wrap="none" rtlCol="0">
            <a:spAutoFit/>
          </a:bodyPr>
          <a:lstStyle/>
          <a:p>
            <a:pPr>
              <a:spcAft>
                <a:spcPts val="0"/>
              </a:spcAft>
            </a:pPr>
            <a:r>
              <a:rPr lang="en-US" altLang="zh-CN" sz="1800" dirty="0">
                <a:solidFill>
                  <a:srgbClr val="005C2A"/>
                </a:solidFill>
                <a:latin typeface="微软雅黑" panose="020B0503020204020204" pitchFamily="34" charset="-122"/>
                <a:ea typeface="微软雅黑" panose="020B0503020204020204" pitchFamily="34" charset="-122"/>
              </a:rPr>
              <a:t>failed</a:t>
            </a:r>
            <a:endParaRPr lang="zh-CN" altLang="en-US" sz="1800" dirty="0">
              <a:solidFill>
                <a:srgbClr val="005C2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423362" y="1493641"/>
            <a:ext cx="690880" cy="398780"/>
          </a:xfrm>
          <a:prstGeom prst="rect">
            <a:avLst/>
          </a:prstGeom>
          <a:noFill/>
        </p:spPr>
        <p:txBody>
          <a:bodyPr wrap="none" rtlCol="0">
            <a:spAutoFit/>
          </a:bodyPr>
          <a:lstStyle/>
          <a:p>
            <a:pPr>
              <a:spcAft>
                <a:spcPts val="0"/>
              </a:spcAft>
            </a:pPr>
            <a:r>
              <a:rPr lang="zh-CN" altLang="en-US" sz="2000" dirty="0">
                <a:latin typeface="微软雅黑" panose="020B0503020204020204" pitchFamily="34" charset="-122"/>
                <a:ea typeface="微软雅黑" panose="020B0503020204020204" pitchFamily="34" charset="-122"/>
              </a:rPr>
              <a:t>反馈</a:t>
            </a:r>
            <a:endParaRPr lang="zh-CN" altLang="en-US" sz="2000" dirty="0">
              <a:latin typeface="微软雅黑" panose="020B0503020204020204" pitchFamily="34" charset="-122"/>
              <a:ea typeface="微软雅黑" panose="020B0503020204020204" pitchFamily="34" charset="-122"/>
            </a:endParaRPr>
          </a:p>
        </p:txBody>
      </p:sp>
      <p:sp>
        <p:nvSpPr>
          <p:cNvPr id="19" name="矩形 18"/>
          <p:cNvSpPr/>
          <p:nvPr/>
        </p:nvSpPr>
        <p:spPr>
          <a:xfrm>
            <a:off x="3820150" y="4269025"/>
            <a:ext cx="3460787" cy="706755"/>
          </a:xfrm>
          <a:prstGeom prst="rect">
            <a:avLst/>
          </a:prstGeom>
        </p:spPr>
        <p:txBody>
          <a:bodyPr wrap="square">
            <a:spAutoFit/>
          </a:bodyPr>
          <a:lstStyle/>
          <a:p>
            <a:pPr>
              <a:spcAft>
                <a:spcPts val="0"/>
              </a:spcAft>
            </a:pPr>
            <a:r>
              <a:rPr lang="zh-CN" altLang="en-US" sz="2000" dirty="0">
                <a:solidFill>
                  <a:srgbClr val="B97420"/>
                </a:solidFill>
              </a:rPr>
              <a:t>Neuron coverage</a:t>
            </a:r>
            <a:endParaRPr lang="zh-CN" altLang="en-US" sz="2000" dirty="0">
              <a:solidFill>
                <a:srgbClr val="B97420"/>
              </a:solidFill>
            </a:endParaRPr>
          </a:p>
          <a:p>
            <a:pPr>
              <a:spcBef>
                <a:spcPts val="0"/>
              </a:spcBef>
            </a:pPr>
            <a:r>
              <a:rPr lang="zh-CN" altLang="en-US" sz="2000" dirty="0">
                <a:solidFill>
                  <a:srgbClr val="B97420"/>
                </a:solidFill>
              </a:rPr>
              <a:t>Neuron boundary coverage</a:t>
            </a:r>
            <a:endParaRPr lang="zh-CN" altLang="en-US" sz="2000" dirty="0">
              <a:solidFill>
                <a:srgbClr val="B97420"/>
              </a:solidFill>
            </a:endParaRPr>
          </a:p>
        </p:txBody>
      </p:sp>
      <p:cxnSp>
        <p:nvCxnSpPr>
          <p:cNvPr id="20" name="曲线连接符 19"/>
          <p:cNvCxnSpPr/>
          <p:nvPr/>
        </p:nvCxnSpPr>
        <p:spPr>
          <a:xfrm rot="5400000" flipH="1" flipV="1">
            <a:off x="4743815" y="3417200"/>
            <a:ext cx="1077328" cy="793664"/>
          </a:xfrm>
          <a:prstGeom prst="curvedConnector3">
            <a:avLst>
              <a:gd name="adj1" fmla="val 50000"/>
            </a:avLst>
          </a:prstGeom>
          <a:ln w="19050">
            <a:solidFill>
              <a:schemeClr val="accent1">
                <a:lumMod val="40000"/>
                <a:lumOff val="6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2622156" y="4367568"/>
            <a:ext cx="1067342" cy="583565"/>
          </a:xfrm>
          <a:prstGeom prst="rect">
            <a:avLst/>
          </a:prstGeom>
        </p:spPr>
        <p:txBody>
          <a:bodyPr wrap="square">
            <a:spAutoFit/>
          </a:bodyPr>
          <a:lstStyle/>
          <a:p>
            <a:pPr>
              <a:spcAft>
                <a:spcPts val="0"/>
              </a:spcAft>
            </a:pPr>
            <a:r>
              <a:rPr lang="zh-CN" altLang="en-US" sz="1600" dirty="0">
                <a:solidFill>
                  <a:srgbClr val="005C2A"/>
                </a:solidFill>
                <a:latin typeface="微软雅黑" panose="020B0503020204020204" pitchFamily="34" charset="-122"/>
                <a:ea typeface="微软雅黑" panose="020B0503020204020204" pitchFamily="34" charset="-122"/>
              </a:rPr>
              <a:t>结构化</a:t>
            </a:r>
            <a:endParaRPr lang="en-US" altLang="zh-CN" sz="1600" dirty="0">
              <a:solidFill>
                <a:srgbClr val="005C2A"/>
              </a:solidFill>
              <a:latin typeface="微软雅黑" panose="020B0503020204020204" pitchFamily="34" charset="-122"/>
              <a:ea typeface="微软雅黑" panose="020B0503020204020204" pitchFamily="34" charset="-122"/>
            </a:endParaRPr>
          </a:p>
          <a:p>
            <a:pPr>
              <a:spcBef>
                <a:spcPts val="0"/>
              </a:spcBef>
            </a:pPr>
            <a:r>
              <a:rPr lang="zh-CN" altLang="en-US" sz="1600" dirty="0">
                <a:solidFill>
                  <a:srgbClr val="005C2A"/>
                </a:solidFill>
                <a:latin typeface="微软雅黑" panose="020B0503020204020204" pitchFamily="34" charset="-122"/>
                <a:ea typeface="微软雅黑" panose="020B0503020204020204" pitchFamily="34" charset="-122"/>
              </a:rPr>
              <a:t>黑盒方法</a:t>
            </a:r>
            <a:endParaRPr lang="zh-CN" altLang="en-US" sz="1600" dirty="0">
              <a:solidFill>
                <a:srgbClr val="005C2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par>
                                <p:cTn id="21" presetID="1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ppt_x</p:attrName>
                                        </p:attrNameLst>
                                      </p:cBhvr>
                                      <p:tavLst>
                                        <p:tav tm="0">
                                          <p:val>
                                            <p:strVal val="#ppt_x-#ppt_w*1.125000"/>
                                          </p:val>
                                        </p:tav>
                                        <p:tav tm="100000">
                                          <p:val>
                                            <p:strVal val="#ppt_x"/>
                                          </p:val>
                                        </p:tav>
                                      </p:tavLst>
                                    </p:anim>
                                    <p:animEffect transition="in" filter="wipe(right)">
                                      <p:cBhvr>
                                        <p:cTn id="24" dur="500"/>
                                        <p:tgtEl>
                                          <p:spTgt spid="13"/>
                                        </p:tgtEl>
                                      </p:cBhvr>
                                    </p:animEffect>
                                  </p:childTnLst>
                                </p:cTn>
                              </p:par>
                              <p:par>
                                <p:cTn id="25" presetID="1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ppt_x</p:attrName>
                                        </p:attrNameLst>
                                      </p:cBhvr>
                                      <p:tavLst>
                                        <p:tav tm="0">
                                          <p:val>
                                            <p:strVal val="#ppt_x-#ppt_w*1.125000"/>
                                          </p:val>
                                        </p:tav>
                                        <p:tav tm="100000">
                                          <p:val>
                                            <p:strVal val="#ppt_x"/>
                                          </p:val>
                                        </p:tav>
                                      </p:tavLst>
                                    </p:anim>
                                    <p:animEffect transition="in" filter="wipe(right)">
                                      <p:cBhvr>
                                        <p:cTn id="28" dur="500"/>
                                        <p:tgtEl>
                                          <p:spTgt spid="14"/>
                                        </p:tgtEl>
                                      </p:cBhvr>
                                    </p:animEffect>
                                  </p:childTnLst>
                                </p:cTn>
                              </p:par>
                              <p:par>
                                <p:cTn id="29" presetID="1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ppt_x</p:attrName>
                                        </p:attrNameLst>
                                      </p:cBhvr>
                                      <p:tavLst>
                                        <p:tav tm="0">
                                          <p:val>
                                            <p:strVal val="#ppt_x-#ppt_w*1.125000"/>
                                          </p:val>
                                        </p:tav>
                                        <p:tav tm="100000">
                                          <p:val>
                                            <p:strVal val="#ppt_x"/>
                                          </p:val>
                                        </p:tav>
                                      </p:tavLst>
                                    </p:anim>
                                    <p:animEffect transition="in" filter="wipe(righ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138" y="357907"/>
            <a:ext cx="6215062" cy="421482"/>
          </a:xfrm>
        </p:spPr>
        <p:txBody>
          <a:bodyPr/>
          <a:lstStyle/>
          <a:p>
            <a:pPr>
              <a:spcAft>
                <a:spcPts val="0"/>
              </a:spcAft>
            </a:pPr>
            <a:r>
              <a:rPr kumimoji="1" lang="zh-CN" altLang="en-US" dirty="0"/>
              <a:t>机器学习开发流程</a:t>
            </a:r>
            <a:r>
              <a:rPr kumimoji="1" lang="en-US" altLang="zh-CN" dirty="0"/>
              <a:t>&amp;</a:t>
            </a:r>
            <a:r>
              <a:rPr kumimoji="1" lang="zh-CN" altLang="en-US" dirty="0"/>
              <a:t>架构</a:t>
            </a:r>
            <a:endParaRPr kumimoji="1"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81" y="1095797"/>
            <a:ext cx="9087978" cy="3792978"/>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988" y="273220"/>
            <a:ext cx="8145462" cy="628650"/>
          </a:xfrm>
        </p:spPr>
        <p:txBody>
          <a:bodyPr/>
          <a:lstStyle/>
          <a:p>
            <a:pPr>
              <a:spcAft>
                <a:spcPts val="0"/>
              </a:spcAft>
            </a:pPr>
            <a:r>
              <a:rPr kumimoji="1" lang="zh-CN" altLang="en-US" dirty="0"/>
              <a:t>机器学习研发生命周期：简化模型</a:t>
            </a:r>
            <a:endParaRPr kumimoji="1" lang="zh-CN" altLang="en-US" dirty="0"/>
          </a:p>
        </p:txBody>
      </p:sp>
      <p:sp>
        <p:nvSpPr>
          <p:cNvPr id="3" name="椭圆 2"/>
          <p:cNvSpPr/>
          <p:nvPr/>
        </p:nvSpPr>
        <p:spPr>
          <a:xfrm>
            <a:off x="422602"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定义问题</a:t>
            </a:r>
            <a:endPar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5" name="椭圆 4"/>
          <p:cNvSpPr/>
          <p:nvPr/>
        </p:nvSpPr>
        <p:spPr>
          <a:xfrm>
            <a:off x="2228384"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数据收集</a:t>
            </a:r>
            <a:endPar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18" name="椭圆 17"/>
          <p:cNvSpPr/>
          <p:nvPr/>
        </p:nvSpPr>
        <p:spPr>
          <a:xfrm>
            <a:off x="4094490"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特征工程</a:t>
            </a:r>
            <a:endPar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19" name="椭圆 18"/>
          <p:cNvSpPr/>
          <p:nvPr/>
        </p:nvSpPr>
        <p:spPr>
          <a:xfrm>
            <a:off x="5960596"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模型训练</a:t>
            </a:r>
            <a:endPar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20" name="椭圆 19"/>
          <p:cNvSpPr/>
          <p:nvPr/>
        </p:nvSpPr>
        <p:spPr>
          <a:xfrm>
            <a:off x="7744039"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sym typeface="+mn-ea"/>
              </a:rPr>
              <a:t>部署</a:t>
            </a:r>
            <a:endPar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cxnSp>
        <p:nvCxnSpPr>
          <p:cNvPr id="22" name="直线箭头连接符 21"/>
          <p:cNvCxnSpPr>
            <a:stCxn id="3" idx="6"/>
            <a:endCxn id="5" idx="2"/>
          </p:cNvCxnSpPr>
          <p:nvPr/>
        </p:nvCxnSpPr>
        <p:spPr>
          <a:xfrm>
            <a:off x="1399961" y="2666835"/>
            <a:ext cx="828423"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a:stCxn id="18" idx="6"/>
            <a:endCxn id="19" idx="2"/>
          </p:cNvCxnSpPr>
          <p:nvPr/>
        </p:nvCxnSpPr>
        <p:spPr>
          <a:xfrm>
            <a:off x="5071849" y="2666835"/>
            <a:ext cx="888747"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直线箭头连接符 23"/>
          <p:cNvCxnSpPr>
            <a:stCxn id="5" idx="6"/>
            <a:endCxn id="18" idx="2"/>
          </p:cNvCxnSpPr>
          <p:nvPr/>
        </p:nvCxnSpPr>
        <p:spPr>
          <a:xfrm>
            <a:off x="3205743" y="2666835"/>
            <a:ext cx="888747"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a:stCxn id="19" idx="6"/>
            <a:endCxn id="20" idx="2"/>
          </p:cNvCxnSpPr>
          <p:nvPr/>
        </p:nvCxnSpPr>
        <p:spPr>
          <a:xfrm>
            <a:off x="6937955" y="2666835"/>
            <a:ext cx="806084"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矩形 28"/>
          <p:cNvSpPr/>
          <p:nvPr/>
        </p:nvSpPr>
        <p:spPr>
          <a:xfrm>
            <a:off x="3236543" y="1288644"/>
            <a:ext cx="900056" cy="704793"/>
          </a:xfrm>
          <a:prstGeom prst="rect">
            <a:avLst/>
          </a:prstGeom>
          <a:solidFill>
            <a:srgbClr val="0070C0"/>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数据质量</a:t>
            </a:r>
            <a:endPar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endParaRPr>
          </a:p>
        </p:txBody>
      </p:sp>
      <p:sp>
        <p:nvSpPr>
          <p:cNvPr id="30" name="矩形 29"/>
          <p:cNvSpPr/>
          <p:nvPr/>
        </p:nvSpPr>
        <p:spPr>
          <a:xfrm>
            <a:off x="5042325" y="1310773"/>
            <a:ext cx="900056" cy="704793"/>
          </a:xfrm>
          <a:prstGeom prst="rect">
            <a:avLst/>
          </a:prstGeom>
          <a:solidFill>
            <a:srgbClr val="0070C0"/>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特征质量</a:t>
            </a:r>
            <a:endPar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endParaRPr>
          </a:p>
        </p:txBody>
      </p:sp>
      <p:sp>
        <p:nvSpPr>
          <p:cNvPr id="31" name="矩形 30"/>
          <p:cNvSpPr/>
          <p:nvPr/>
        </p:nvSpPr>
        <p:spPr>
          <a:xfrm>
            <a:off x="6929861" y="1288642"/>
            <a:ext cx="900056" cy="704793"/>
          </a:xfrm>
          <a:prstGeom prst="rect">
            <a:avLst/>
          </a:prstGeom>
          <a:solidFill>
            <a:srgbClr val="0070C0"/>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模型质量</a:t>
            </a:r>
            <a:endPar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endParaRPr>
          </a:p>
        </p:txBody>
      </p:sp>
      <p:cxnSp>
        <p:nvCxnSpPr>
          <p:cNvPr id="32" name="直线箭头连接符 31"/>
          <p:cNvCxnSpPr>
            <a:stCxn id="29" idx="2"/>
          </p:cNvCxnSpPr>
          <p:nvPr/>
        </p:nvCxnSpPr>
        <p:spPr>
          <a:xfrm flipH="1">
            <a:off x="3685380" y="1993437"/>
            <a:ext cx="1191" cy="673395"/>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直线箭头连接符 34"/>
          <p:cNvCxnSpPr>
            <a:stCxn id="31" idx="2"/>
          </p:cNvCxnSpPr>
          <p:nvPr/>
        </p:nvCxnSpPr>
        <p:spPr>
          <a:xfrm>
            <a:off x="7379889" y="1993435"/>
            <a:ext cx="0" cy="673397"/>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a:stCxn id="30" idx="2"/>
          </p:cNvCxnSpPr>
          <p:nvPr/>
        </p:nvCxnSpPr>
        <p:spPr>
          <a:xfrm>
            <a:off x="5492353" y="2015566"/>
            <a:ext cx="3969" cy="651266"/>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290"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7000" y="3318101"/>
            <a:ext cx="6609337" cy="985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机器学习测试难点</a:t>
            </a:r>
            <a:endParaRPr kumimoji="1" lang="zh-CN" altLang="en-US" dirty="0"/>
          </a:p>
        </p:txBody>
      </p:sp>
      <p:graphicFrame>
        <p:nvGraphicFramePr>
          <p:cNvPr id="4" name="图示 3"/>
          <p:cNvGraphicFramePr/>
          <p:nvPr/>
        </p:nvGraphicFramePr>
        <p:xfrm>
          <a:off x="2368627" y="1156771"/>
          <a:ext cx="5122843" cy="349234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矩形 4"/>
          <p:cNvSpPr/>
          <p:nvPr/>
        </p:nvSpPr>
        <p:spPr>
          <a:xfrm>
            <a:off x="5611022" y="865334"/>
            <a:ext cx="2459548" cy="965612"/>
          </a:xfrm>
          <a:prstGeom prst="rect">
            <a:avLst/>
          </a:prstGeom>
          <a:noFill/>
          <a:ln w="12700" cap="flat" cmpd="sng" algn="ctr">
            <a:solidFill>
              <a:srgbClr val="FFC000"/>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6" name="文本框 5"/>
          <p:cNvSpPr txBox="1"/>
          <p:nvPr/>
        </p:nvSpPr>
        <p:spPr>
          <a:xfrm>
            <a:off x="5644612" y="895980"/>
            <a:ext cx="2425958" cy="934966"/>
          </a:xfrm>
          <a:prstGeom prst="rect">
            <a:avLst/>
          </a:prstGeom>
        </p:spPr>
        <p:txBody>
          <a:bodyPr vert="horz" wrap="square" lIns="34290" tIns="17145" rIns="34290" bIns="17145" rtlCol="0" anchor="t">
            <a:noAutofit/>
          </a:bodyPr>
          <a:lstStyle/>
          <a:p>
            <a:pPr defTabSz="342900">
              <a:spcAft>
                <a:spcPts val="0"/>
              </a:spcAft>
            </a:pPr>
            <a:r>
              <a:rPr lang="zh-CN" altLang="en-US" sz="1800" dirty="0">
                <a:solidFill>
                  <a:srgbClr val="D88F34"/>
                </a:solidFill>
                <a:latin typeface="微软雅黑" panose="020B0503020204020204" pitchFamily="34" charset="-122"/>
                <a:ea typeface="微软雅黑" panose="020B0503020204020204" pitchFamily="34" charset="-122"/>
              </a:rPr>
              <a:t>技能、知识要求高</a:t>
            </a:r>
            <a:endParaRPr lang="zh-CN" altLang="en-US" sz="1800" dirty="0">
              <a:solidFill>
                <a:srgbClr val="D88F34"/>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800" dirty="0">
                <a:solidFill>
                  <a:srgbClr val="D88F34"/>
                </a:solidFill>
                <a:latin typeface="微软雅黑" panose="020B0503020204020204" pitchFamily="34" charset="-122"/>
                <a:ea typeface="微软雅黑" panose="020B0503020204020204" pitchFamily="34" charset="-122"/>
              </a:rPr>
              <a:t>抽象、因素多、数学深</a:t>
            </a:r>
            <a:endParaRPr lang="zh-CN" altLang="en-US" sz="1800" dirty="0">
              <a:solidFill>
                <a:srgbClr val="D88F34"/>
              </a:solidFill>
              <a:latin typeface="微软雅黑" panose="020B0503020204020204" pitchFamily="34" charset="-122"/>
              <a:ea typeface="微软雅黑" panose="020B0503020204020204" pitchFamily="34" charset="-122"/>
            </a:endParaRPr>
          </a:p>
          <a:p>
            <a:pPr defTabSz="342900">
              <a:spcBef>
                <a:spcPts val="0"/>
              </a:spcBef>
            </a:pPr>
            <a:r>
              <a:rPr lang="zh-CN" altLang="en-US" sz="1800" dirty="0">
                <a:solidFill>
                  <a:srgbClr val="D88F34"/>
                </a:solidFill>
                <a:latin typeface="微软雅黑" panose="020B0503020204020204" pitchFamily="34" charset="-122"/>
                <a:ea typeface="微软雅黑" panose="020B0503020204020204" pitchFamily="34" charset="-122"/>
              </a:rPr>
              <a:t>数据获取、问题分析难</a:t>
            </a:r>
            <a:endParaRPr lang="zh-CN" altLang="en-US" sz="1800" dirty="0">
              <a:solidFill>
                <a:srgbClr val="D88F34"/>
              </a:solidFill>
              <a:latin typeface="微软雅黑" panose="020B0503020204020204" pitchFamily="34" charset="-122"/>
              <a:ea typeface="微软雅黑" panose="020B0503020204020204" pitchFamily="34" charset="-122"/>
            </a:endParaRPr>
          </a:p>
        </p:txBody>
      </p:sp>
      <p:sp>
        <p:nvSpPr>
          <p:cNvPr id="7" name="矩形 6"/>
          <p:cNvSpPr/>
          <p:nvPr/>
        </p:nvSpPr>
        <p:spPr>
          <a:xfrm>
            <a:off x="6593636" y="3017855"/>
            <a:ext cx="1530200" cy="773468"/>
          </a:xfrm>
          <a:prstGeom prst="rect">
            <a:avLst/>
          </a:prstGeom>
          <a:noFill/>
          <a:ln w="12700" cap="flat" cmpd="sng" algn="ctr">
            <a:solidFill>
              <a:srgbClr val="92D050"/>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8" name="文本框 7"/>
          <p:cNvSpPr txBox="1"/>
          <p:nvPr/>
        </p:nvSpPr>
        <p:spPr>
          <a:xfrm>
            <a:off x="6594699" y="3020725"/>
            <a:ext cx="1617272" cy="946868"/>
          </a:xfrm>
          <a:prstGeom prst="rect">
            <a:avLst/>
          </a:prstGeom>
        </p:spPr>
        <p:txBody>
          <a:bodyPr vert="horz" wrap="square" lIns="34290" tIns="17145" rIns="34290" bIns="17145" rtlCol="0" anchor="t">
            <a:noAutofit/>
          </a:bodyPr>
          <a:lstStyle/>
          <a:p>
            <a:pPr defTabSz="342900">
              <a:spcAft>
                <a:spcPts val="0"/>
              </a:spcAft>
            </a:pPr>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强数据相关</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数据质量要求高</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endParaRPr>
          </a:p>
          <a:p>
            <a:pPr defTabSz="342900">
              <a:spcBef>
                <a:spcPts val="0"/>
              </a:spcBef>
            </a:pPr>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特征维度多</a:t>
            </a:r>
            <a:endParaRPr lang="zh-CN" altLang="en-US" sz="1600"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757654" y="4217496"/>
            <a:ext cx="1772286" cy="806391"/>
          </a:xfrm>
          <a:prstGeom prst="rect">
            <a:avLst/>
          </a:prstGeom>
          <a:noFill/>
          <a:ln w="12700" cap="flat" cmpd="sng" algn="ctr">
            <a:solidFill>
              <a:srgbClr val="3FE19B"/>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10" name="文本框 9"/>
          <p:cNvSpPr txBox="1"/>
          <p:nvPr/>
        </p:nvSpPr>
        <p:spPr>
          <a:xfrm>
            <a:off x="2851354" y="4281766"/>
            <a:ext cx="1678585" cy="734704"/>
          </a:xfrm>
          <a:prstGeom prst="rect">
            <a:avLst/>
          </a:prstGeom>
        </p:spPr>
        <p:txBody>
          <a:bodyPr vert="horz" wrap="square" lIns="34290" tIns="17145" rIns="34290" bIns="17145" rtlCol="0" anchor="t">
            <a:noAutofit/>
          </a:bodyPr>
          <a:lstStyle/>
          <a:p>
            <a:pPr defTabSz="342900">
              <a:spcAft>
                <a:spcPts val="0"/>
              </a:spcAft>
            </a:pPr>
            <a:r>
              <a:rPr lang="zh-CN" altLang="en-US" sz="1600" dirty="0">
                <a:solidFill>
                  <a:srgbClr val="2FD7A2"/>
                </a:solidFill>
                <a:latin typeface="微软雅黑" panose="020B0503020204020204" pitchFamily="34" charset="-122"/>
                <a:ea typeface="微软雅黑" panose="020B0503020204020204" pitchFamily="34" charset="-122"/>
              </a:rPr>
              <a:t>模型模型优化慢</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600" dirty="0">
                <a:solidFill>
                  <a:srgbClr val="2FD7A2"/>
                </a:solidFill>
                <a:latin typeface="微软雅黑" panose="020B0503020204020204" pitchFamily="34" charset="-122"/>
                <a:ea typeface="微软雅黑" panose="020B0503020204020204" pitchFamily="34" charset="-122"/>
              </a:rPr>
              <a:t>上线才刚开始</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spcBef>
                <a:spcPts val="0"/>
              </a:spcBef>
            </a:pPr>
            <a:r>
              <a:rPr lang="zh-CN" altLang="en-US" sz="1600" dirty="0">
                <a:solidFill>
                  <a:srgbClr val="2FD7A2"/>
                </a:solidFill>
                <a:latin typeface="微软雅黑" panose="020B0503020204020204" pitchFamily="34" charset="-122"/>
                <a:ea typeface="微软雅黑" panose="020B0503020204020204" pitchFamily="34" charset="-122"/>
              </a:rPr>
              <a:t>迭代慢</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endParaRPr lang="zh-CN" altLang="en-US" sz="675" dirty="0">
              <a:solidFill>
                <a:srgbClr val="2FD7A2"/>
              </a:solidFill>
              <a:latin typeface="Calibri" panose="020F0502020204030204"/>
              <a:ea typeface="宋体" panose="02010600030101010101" pitchFamily="2" charset="-122"/>
            </a:endParaRPr>
          </a:p>
        </p:txBody>
      </p:sp>
      <p:sp>
        <p:nvSpPr>
          <p:cNvPr id="11" name="矩形 10"/>
          <p:cNvSpPr/>
          <p:nvPr/>
        </p:nvSpPr>
        <p:spPr>
          <a:xfrm>
            <a:off x="1299990" y="2189693"/>
            <a:ext cx="1872867" cy="628650"/>
          </a:xfrm>
          <a:prstGeom prst="rect">
            <a:avLst/>
          </a:prstGeom>
          <a:noFill/>
          <a:ln w="12700" cap="flat" cmpd="sng" algn="ctr">
            <a:solidFill>
              <a:srgbClr val="5B9BD5"/>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12" name="文本框 11"/>
          <p:cNvSpPr txBox="1"/>
          <p:nvPr/>
        </p:nvSpPr>
        <p:spPr>
          <a:xfrm>
            <a:off x="1476260" y="2156233"/>
            <a:ext cx="1784733" cy="831033"/>
          </a:xfrm>
          <a:prstGeom prst="rect">
            <a:avLst/>
          </a:prstGeom>
        </p:spPr>
        <p:txBody>
          <a:bodyPr vert="horz" wrap="square" lIns="34290" tIns="17145" rIns="34290" bIns="17145" rtlCol="0" anchor="t">
            <a:noAutofit/>
          </a:bodyPr>
          <a:lstStyle/>
          <a:p>
            <a:pPr defTabSz="342900">
              <a:spcAft>
                <a:spcPts val="0"/>
              </a:spcAft>
            </a:pPr>
            <a:r>
              <a:rPr lang="zh-CN" altLang="en-US" sz="1800" dirty="0">
                <a:solidFill>
                  <a:srgbClr val="D88F34"/>
                </a:solidFill>
                <a:latin typeface="微软雅黑" panose="020B0503020204020204" pitchFamily="34" charset="-122"/>
                <a:ea typeface="微软雅黑" panose="020B0503020204020204" pitchFamily="34" charset="-122"/>
              </a:rPr>
              <a:t>验收标准不确定</a:t>
            </a:r>
            <a:endParaRPr lang="en-US" altLang="zh-CN" sz="1800" dirty="0">
              <a:solidFill>
                <a:srgbClr val="D88F34"/>
              </a:solidFill>
              <a:latin typeface="微软雅黑" panose="020B0503020204020204" pitchFamily="34" charset="-122"/>
              <a:ea typeface="微软雅黑" panose="020B0503020204020204" pitchFamily="34" charset="-122"/>
            </a:endParaRPr>
          </a:p>
          <a:p>
            <a:pPr defTabSz="342900">
              <a:spcBef>
                <a:spcPts val="0"/>
              </a:spcBef>
            </a:pPr>
            <a:r>
              <a:rPr lang="zh-CN" altLang="en-US" sz="1800" dirty="0">
                <a:solidFill>
                  <a:srgbClr val="D88F34"/>
                </a:solidFill>
                <a:latin typeface="微软雅黑" panose="020B0503020204020204" pitchFamily="34" charset="-122"/>
                <a:ea typeface="微软雅黑" panose="020B0503020204020204" pitchFamily="34" charset="-122"/>
              </a:rPr>
              <a:t>上线效果不确定</a:t>
            </a:r>
            <a:endParaRPr lang="en-US" altLang="zh-CN" sz="1800" dirty="0">
              <a:solidFill>
                <a:srgbClr val="D88F34"/>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669092"/>
          </a:xfrm>
        </p:spPr>
        <p:txBody>
          <a:bodyPr/>
          <a:lstStyle/>
          <a:p>
            <a:pPr>
              <a:spcAft>
                <a:spcPts val="0"/>
              </a:spcAft>
            </a:pPr>
            <a:r>
              <a:rPr kumimoji="1" lang="zh-CN" altLang="en-US" dirty="0"/>
              <a:t>机器学习测试特点</a:t>
            </a:r>
            <a:endParaRPr kumimoji="1" lang="zh-CN" altLang="en-US" dirty="0"/>
          </a:p>
        </p:txBody>
      </p:sp>
      <p:graphicFrame>
        <p:nvGraphicFramePr>
          <p:cNvPr id="3" name="表格 2"/>
          <p:cNvGraphicFramePr>
            <a:graphicFrameLocks noGrp="1"/>
          </p:cNvGraphicFramePr>
          <p:nvPr/>
        </p:nvGraphicFramePr>
        <p:xfrm>
          <a:off x="841344" y="1096718"/>
          <a:ext cx="7240088" cy="3847739"/>
        </p:xfrm>
        <a:graphic>
          <a:graphicData uri="http://schemas.openxmlformats.org/drawingml/2006/table">
            <a:tbl>
              <a:tblPr firstRow="1" bandRow="1">
                <a:tableStyleId>{5C22544A-7EE6-4342-B048-85BDC9FD1C3A}</a:tableStyleId>
              </a:tblPr>
              <a:tblGrid>
                <a:gridCol w="2091345"/>
                <a:gridCol w="2123193"/>
                <a:gridCol w="3025550"/>
              </a:tblGrid>
              <a:tr h="552635">
                <a:tc>
                  <a:txBody>
                    <a:bodyPr/>
                    <a:lstStyle/>
                    <a:p>
                      <a:pPr algn="ctr">
                        <a:spcAft>
                          <a:spcPts val="0"/>
                        </a:spcAft>
                      </a:pPr>
                      <a:r>
                        <a:rPr lang="zh-CN" altLang="en-US" sz="1800" b="1" dirty="0">
                          <a:latin typeface="微软雅黑" panose="020B0503020204020204" pitchFamily="34" charset="-122"/>
                          <a:ea typeface="微软雅黑" panose="020B0503020204020204" pitchFamily="34" charset="-122"/>
                        </a:rPr>
                        <a:t>特点</a:t>
                      </a:r>
                      <a:endParaRPr lang="zh-CN" altLang="en-US" sz="1800" b="1" dirty="0">
                        <a:latin typeface="微软雅黑" panose="020B0503020204020204" pitchFamily="34" charset="-122"/>
                        <a:ea typeface="微软雅黑" panose="020B0503020204020204" pitchFamily="34" charset="-122"/>
                      </a:endParaRPr>
                    </a:p>
                  </a:txBody>
                  <a:tcPr marL="34290" marR="34290" marT="17145" marB="17145"/>
                </a:tc>
                <a:tc>
                  <a:txBody>
                    <a:bodyPr/>
                    <a:lstStyle/>
                    <a:p>
                      <a:pPr algn="ctr"/>
                      <a:r>
                        <a:rPr lang="zh-CN" altLang="en-US" sz="1800" b="1" dirty="0">
                          <a:latin typeface="微软雅黑" panose="020B0503020204020204" pitchFamily="34" charset="-122"/>
                          <a:ea typeface="微软雅黑" panose="020B0503020204020204" pitchFamily="34" charset="-122"/>
                        </a:rPr>
                        <a:t>传统软件测试</a:t>
                      </a:r>
                      <a:endParaRPr lang="zh-CN" altLang="en-US" sz="1800" b="1" dirty="0">
                        <a:latin typeface="微软雅黑" panose="020B0503020204020204" pitchFamily="34" charset="-122"/>
                        <a:ea typeface="微软雅黑" panose="020B0503020204020204" pitchFamily="34" charset="-122"/>
                      </a:endParaRPr>
                    </a:p>
                  </a:txBody>
                  <a:tcPr marL="34290" marR="34290" marT="17145" marB="17145"/>
                </a:tc>
                <a:tc>
                  <a:txBody>
                    <a:bodyPr/>
                    <a:lstStyle/>
                    <a:p>
                      <a:pPr algn="ctr"/>
                      <a:r>
                        <a:rPr lang="zh-CN" altLang="en-US" sz="1800" b="1" dirty="0">
                          <a:latin typeface="微软雅黑" panose="020B0503020204020204" pitchFamily="34" charset="-122"/>
                          <a:ea typeface="微软雅黑" panose="020B0503020204020204" pitchFamily="34" charset="-122"/>
                        </a:rPr>
                        <a:t>机器学习测试</a:t>
                      </a:r>
                      <a:endParaRPr lang="zh-CN" altLang="en-US" sz="1800" b="1"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zh-CN" altLang="en-US" sz="1400" dirty="0">
                          <a:latin typeface="微软雅黑" panose="020B0503020204020204" pitchFamily="34" charset="-122"/>
                          <a:ea typeface="微软雅黑" panose="020B0503020204020204" pitchFamily="34" charset="-122"/>
                        </a:rPr>
                        <a:t>被测试的对象</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软件功能</a:t>
                      </a:r>
                      <a:r>
                        <a:rPr lang="zh-CN" altLang="en-US" sz="1400" dirty="0">
                          <a:latin typeface="微软雅黑" panose="020B0503020204020204" pitchFamily="34" charset="-122"/>
                          <a:ea typeface="微软雅黑" panose="020B0503020204020204" pitchFamily="34" charset="-122"/>
                        </a:rPr>
                        <a:t>、工程代码</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算法模型</a:t>
                      </a:r>
                      <a:r>
                        <a:rPr lang="zh-CN" altLang="en-US" sz="1400" dirty="0">
                          <a:latin typeface="微软雅黑" panose="020B0503020204020204" pitchFamily="34" charset="-122"/>
                          <a:ea typeface="微软雅黑" panose="020B0503020204020204" pitchFamily="34" charset="-122"/>
                        </a:rPr>
                        <a:t>、数据和代码</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zh-CN" altLang="en-US" sz="1400" dirty="0">
                          <a:latin typeface="微软雅黑" panose="020B0503020204020204" pitchFamily="34" charset="-122"/>
                          <a:ea typeface="微软雅黑" panose="020B0503020204020204" pitchFamily="34" charset="-122"/>
                        </a:rPr>
                        <a:t>产品目标</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客观具体</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主观抽象</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zh-CN" altLang="en-US" sz="1400" dirty="0">
                          <a:latin typeface="微软雅黑" panose="020B0503020204020204" pitchFamily="34" charset="-122"/>
                          <a:ea typeface="微软雅黑" panose="020B0503020204020204" pitchFamily="34" charset="-122"/>
                        </a:rPr>
                        <a:t>测试的输入</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操作、输入数据</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数据或者代码</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评测输出</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确定</a:t>
                      </a:r>
                      <a:endParaRPr lang="zh-CN" altLang="en-US"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不确定</a:t>
                      </a:r>
                      <a:endParaRPr lang="zh-CN" altLang="en-US"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en-US" altLang="zh-CN" sz="1400" dirty="0">
                          <a:latin typeface="微软雅黑" panose="020B0503020204020204" pitchFamily="34" charset="-122"/>
                          <a:ea typeface="微软雅黑" panose="020B0503020204020204" pitchFamily="34" charset="-122"/>
                        </a:rPr>
                        <a:t>Test Oracle</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需求文档</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由开发及特征工程师一起确认</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zh-CN" altLang="en-US" sz="1400" dirty="0">
                          <a:latin typeface="微软雅黑" panose="020B0503020204020204" pitchFamily="34" charset="-122"/>
                          <a:ea typeface="微软雅黑" panose="020B0503020204020204" pitchFamily="34" charset="-122"/>
                        </a:rPr>
                        <a:t>测试充分的标准</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覆盖率</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不确定</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en-US" altLang="zh-CN" sz="1400" dirty="0">
                          <a:latin typeface="微软雅黑" panose="020B0503020204020204" pitchFamily="34" charset="-122"/>
                          <a:ea typeface="微软雅黑" panose="020B0503020204020204" pitchFamily="34" charset="-122"/>
                        </a:rPr>
                        <a:t>Bug</a:t>
                      </a:r>
                      <a:r>
                        <a:rPr lang="zh-CN" altLang="en-US" sz="1400" dirty="0">
                          <a:latin typeface="微软雅黑" panose="020B0503020204020204" pitchFamily="34" charset="-122"/>
                          <a:ea typeface="微软雅黑" panose="020B0503020204020204" pitchFamily="34" charset="-122"/>
                        </a:rPr>
                        <a:t> 误报</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较少</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较常见</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r h="395514">
                <a:tc>
                  <a:txBody>
                    <a:bodyPr/>
                    <a:lstStyle/>
                    <a:p>
                      <a:r>
                        <a:rPr lang="zh-CN" altLang="en-US" sz="1400" dirty="0">
                          <a:latin typeface="微软雅黑" panose="020B0503020204020204" pitchFamily="34" charset="-122"/>
                          <a:ea typeface="微软雅黑" panose="020B0503020204020204" pitchFamily="34" charset="-122"/>
                        </a:rPr>
                        <a:t>承担测试的角色</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开发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测试工程师</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模型（数据算法）工程师，开发工程师</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r>
            </a:tbl>
          </a:graphicData>
        </a:graphic>
      </p:graphicFrame>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机器学习测试的重点</a:t>
            </a:r>
            <a:endParaRPr kumimoji="1" lang="zh-CN" altLang="en-US" dirty="0"/>
          </a:p>
        </p:txBody>
      </p:sp>
      <p:sp>
        <p:nvSpPr>
          <p:cNvPr id="8" name="文本框 7"/>
          <p:cNvSpPr txBox="1"/>
          <p:nvPr/>
        </p:nvSpPr>
        <p:spPr>
          <a:xfrm>
            <a:off x="3626598" y="3087609"/>
            <a:ext cx="1105433" cy="553085"/>
          </a:xfrm>
          <a:prstGeom prst="rect">
            <a:avLst/>
          </a:prstGeom>
          <a:solidFill>
            <a:schemeClr val="accent4">
              <a:lumMod val="50000"/>
            </a:schemeClr>
          </a:solidFill>
        </p:spPr>
        <p:txBody>
          <a:bodyPr wrap="square" rtlCol="0">
            <a:spAutoFit/>
          </a:bodyPr>
          <a:lstStyle/>
          <a:p>
            <a:pPr defTabSz="342900">
              <a:spcAft>
                <a:spcPts val="0"/>
              </a:spcAft>
            </a:pPr>
            <a:r>
              <a:rPr lang="en-US" altLang="zh-CN" sz="1500" b="1" dirty="0">
                <a:solidFill>
                  <a:schemeClr val="bg1"/>
                </a:solidFill>
                <a:latin typeface="微软雅黑" panose="020B0503020204020204" pitchFamily="34" charset="-122"/>
                <a:ea typeface="微软雅黑" panose="020B0503020204020204" pitchFamily="34" charset="-122"/>
              </a:rPr>
              <a:t>Model</a:t>
            </a:r>
            <a:endParaRPr lang="en-US" altLang="zh-CN" sz="1500" b="1" dirty="0">
              <a:solidFill>
                <a:schemeClr val="bg1"/>
              </a:solidFill>
              <a:latin typeface="微软雅黑" panose="020B0503020204020204" pitchFamily="34" charset="-122"/>
              <a:ea typeface="微软雅黑" panose="020B0503020204020204" pitchFamily="34" charset="-122"/>
            </a:endParaRPr>
          </a:p>
          <a:p>
            <a:pPr defTabSz="342900">
              <a:spcBef>
                <a:spcPts val="0"/>
              </a:spcBef>
            </a:pPr>
            <a:r>
              <a:rPr lang="en-US" altLang="zh-CN" sz="1500" b="1" dirty="0">
                <a:solidFill>
                  <a:schemeClr val="bg1"/>
                </a:solidFill>
                <a:latin typeface="微软雅黑" panose="020B0503020204020204" pitchFamily="34" charset="-122"/>
                <a:ea typeface="微软雅黑" panose="020B0503020204020204" pitchFamily="34" charset="-122"/>
              </a:rPr>
              <a:t>Training</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54415" y="3090716"/>
            <a:ext cx="1103983" cy="553085"/>
          </a:xfrm>
          <a:prstGeom prst="rect">
            <a:avLst/>
          </a:prstGeom>
          <a:solidFill>
            <a:schemeClr val="accent4">
              <a:lumMod val="50000"/>
            </a:schemeClr>
          </a:solidFill>
        </p:spPr>
        <p:txBody>
          <a:bodyPr wrap="square" rtlCol="0">
            <a:spAutoFit/>
          </a:bodyPr>
          <a:lstStyle/>
          <a:p>
            <a:pPr defTabSz="342900">
              <a:spcAft>
                <a:spcPts val="0"/>
              </a:spcAft>
            </a:pPr>
            <a:r>
              <a:rPr lang="en-US" altLang="zh-CN" sz="1500" b="1" dirty="0">
                <a:solidFill>
                  <a:prstClr val="white"/>
                </a:solidFill>
                <a:latin typeface="微软雅黑" panose="020B0503020204020204" pitchFamily="34" charset="-122"/>
                <a:ea typeface="微软雅黑" panose="020B0503020204020204" pitchFamily="34" charset="-122"/>
              </a:rPr>
              <a:t>Running</a:t>
            </a:r>
            <a:endParaRPr lang="en-US" altLang="zh-CN" sz="1500" b="1" dirty="0">
              <a:solidFill>
                <a:prstClr val="white"/>
              </a:solidFill>
              <a:latin typeface="微软雅黑" panose="020B0503020204020204" pitchFamily="34" charset="-122"/>
              <a:ea typeface="微软雅黑" panose="020B0503020204020204" pitchFamily="34" charset="-122"/>
            </a:endParaRPr>
          </a:p>
          <a:p>
            <a:pPr defTabSz="342900">
              <a:spcBef>
                <a:spcPts val="0"/>
              </a:spcBef>
            </a:pPr>
            <a:r>
              <a:rPr lang="en-US" altLang="zh-CN" sz="1500" b="1" dirty="0">
                <a:solidFill>
                  <a:prstClr val="white"/>
                </a:solidFill>
                <a:latin typeface="微软雅黑" panose="020B0503020204020204" pitchFamily="34" charset="-122"/>
                <a:ea typeface="微软雅黑" panose="020B0503020204020204" pitchFamily="34" charset="-122"/>
              </a:rPr>
              <a:t>System</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65473" y="4224636"/>
            <a:ext cx="1057184" cy="583565"/>
          </a:xfrm>
          <a:prstGeom prst="rect">
            <a:avLst/>
          </a:prstGeom>
          <a:solidFill>
            <a:srgbClr val="FFC000"/>
          </a:solidFill>
        </p:spPr>
        <p:txBody>
          <a:bodyPr wrap="square" rtlCol="0">
            <a:spAutoFit/>
          </a:bodyPr>
          <a:lstStyle/>
          <a:p>
            <a:pPr defTabSz="342900">
              <a:spcAft>
                <a:spcPts val="0"/>
              </a:spcAft>
            </a:pPr>
            <a:r>
              <a:rPr lang="en-US" altLang="zh-CN" sz="1600" b="1" dirty="0">
                <a:latin typeface="微软雅黑" panose="020B0503020204020204" pitchFamily="34" charset="-122"/>
                <a:ea typeface="微软雅黑" panose="020B0503020204020204" pitchFamily="34" charset="-122"/>
              </a:rPr>
              <a:t>Unit Tests</a:t>
            </a:r>
            <a:endParaRPr lang="zh-CN" altLang="en-US" sz="16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722928" y="4183590"/>
            <a:ext cx="1050541" cy="645160"/>
          </a:xfrm>
          <a:prstGeom prst="rect">
            <a:avLst/>
          </a:prstGeom>
          <a:solidFill>
            <a:srgbClr val="FFC000"/>
          </a:solidFill>
        </p:spPr>
        <p:txBody>
          <a:bodyPr wrap="square" rtlCol="0">
            <a:spAutoFit/>
          </a:bodyPr>
          <a:lstStyle/>
          <a:p>
            <a:pPr defTabSz="342900">
              <a:spcAft>
                <a:spcPts val="0"/>
              </a:spcAft>
            </a:pPr>
            <a:r>
              <a:rPr lang="en-US" altLang="zh-CN" sz="1200" b="1" dirty="0">
                <a:latin typeface="微软雅黑" panose="020B0503020204020204" pitchFamily="34" charset="-122"/>
                <a:ea typeface="微软雅黑" panose="020B0503020204020204" pitchFamily="34" charset="-122"/>
              </a:rPr>
              <a:t>ML </a:t>
            </a:r>
            <a:endParaRPr lang="en-US" altLang="zh-CN" sz="1200" b="1" dirty="0">
              <a:latin typeface="微软雅黑" panose="020B0503020204020204" pitchFamily="34" charset="-122"/>
              <a:ea typeface="微软雅黑" panose="020B0503020204020204" pitchFamily="34" charset="-122"/>
            </a:endParaRPr>
          </a:p>
          <a:p>
            <a:pPr defTabSz="342900">
              <a:spcBef>
                <a:spcPts val="0"/>
              </a:spcBef>
              <a:spcAft>
                <a:spcPts val="0"/>
              </a:spcAft>
            </a:pPr>
            <a:r>
              <a:rPr lang="en-US" altLang="zh-CN" sz="1200" b="1" dirty="0">
                <a:latin typeface="Arial Narrow" panose="020B0606020202030204" pitchFamily="34" charset="0"/>
                <a:ea typeface="微软雅黑" panose="020B0503020204020204" pitchFamily="34" charset="-122"/>
                <a:cs typeface="Arial Narrow" panose="020B0606020202030204" pitchFamily="34" charset="0"/>
              </a:rPr>
              <a:t>Infrastructure</a:t>
            </a:r>
            <a:endParaRPr lang="en-US" altLang="zh-CN" sz="1200" b="1" dirty="0">
              <a:latin typeface="Arial Narrow" panose="020B0606020202030204" pitchFamily="34" charset="0"/>
              <a:ea typeface="微软雅黑" panose="020B0503020204020204" pitchFamily="34" charset="-122"/>
              <a:cs typeface="Arial Narrow" panose="020B0606020202030204" pitchFamily="34" charset="0"/>
            </a:endParaRPr>
          </a:p>
          <a:p>
            <a:pPr defTabSz="342900">
              <a:spcBef>
                <a:spcPts val="0"/>
              </a:spcBef>
            </a:pPr>
            <a:r>
              <a:rPr lang="en-US" altLang="zh-CN" sz="1200" b="1" dirty="0">
                <a:latin typeface="微软雅黑" panose="020B0503020204020204" pitchFamily="34" charset="-122"/>
                <a:ea typeface="微软雅黑" panose="020B0503020204020204" pitchFamily="34" charset="-122"/>
              </a:rPr>
              <a:t>Tests</a:t>
            </a:r>
            <a:endParaRPr lang="zh-CN" altLang="en-US" sz="1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3149339" y="4224635"/>
            <a:ext cx="1416820" cy="583565"/>
          </a:xfrm>
          <a:prstGeom prst="rect">
            <a:avLst/>
          </a:prstGeom>
          <a:solidFill>
            <a:srgbClr val="FFC000"/>
          </a:solidFill>
        </p:spPr>
        <p:txBody>
          <a:bodyPr wrap="square" rtlCol="0">
            <a:spAutoFit/>
          </a:bodyPr>
          <a:lstStyle/>
          <a:p>
            <a:pPr defTabSz="342900">
              <a:spcAft>
                <a:spcPts val="0"/>
              </a:spcAft>
            </a:pPr>
            <a:r>
              <a:rPr lang="en-US" altLang="zh-CN" sz="1600" b="1" dirty="0">
                <a:latin typeface="微软雅黑" panose="020B0503020204020204" pitchFamily="34" charset="-122"/>
                <a:ea typeface="微软雅黑" panose="020B0503020204020204" pitchFamily="34" charset="-122"/>
              </a:rPr>
              <a:t>Integration Tests</a:t>
            </a:r>
            <a:endParaRPr lang="zh-CN" altLang="en-US" sz="1600" b="1" dirty="0">
              <a:latin typeface="微软雅黑" panose="020B0503020204020204" pitchFamily="34" charset="-122"/>
              <a:ea typeface="微软雅黑" panose="020B0503020204020204" pitchFamily="34" charset="-122"/>
            </a:endParaRPr>
          </a:p>
        </p:txBody>
      </p:sp>
      <p:sp>
        <p:nvSpPr>
          <p:cNvPr id="18" name="右箭头 17"/>
          <p:cNvSpPr/>
          <p:nvPr/>
        </p:nvSpPr>
        <p:spPr>
          <a:xfrm>
            <a:off x="2834194" y="3216686"/>
            <a:ext cx="782919" cy="295068"/>
          </a:xfrm>
          <a:prstGeom prst="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19" name="圆角矩形 18"/>
          <p:cNvSpPr/>
          <p:nvPr/>
        </p:nvSpPr>
        <p:spPr>
          <a:xfrm>
            <a:off x="2736751" y="1132282"/>
            <a:ext cx="749583" cy="628650"/>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dirty="0">
                <a:solidFill>
                  <a:prstClr val="white"/>
                </a:solidFill>
                <a:latin typeface="Calibri" panose="020F0502020204030204"/>
                <a:ea typeface="宋体" panose="02010600030101010101" pitchFamily="2" charset="-122"/>
                <a:sym typeface="+mn-ea"/>
              </a:rPr>
              <a:t>数据测试</a:t>
            </a:r>
            <a:endParaRPr lang="zh-CN" altLang="en-US" sz="1800" dirty="0">
              <a:solidFill>
                <a:prstClr val="white"/>
              </a:solidFill>
              <a:latin typeface="Calibri" panose="020F0502020204030204"/>
              <a:ea typeface="宋体" panose="02010600030101010101" pitchFamily="2" charset="-122"/>
            </a:endParaRPr>
          </a:p>
        </p:txBody>
      </p:sp>
      <p:sp>
        <p:nvSpPr>
          <p:cNvPr id="26" name="文本框 25"/>
          <p:cNvSpPr txBox="1"/>
          <p:nvPr/>
        </p:nvSpPr>
        <p:spPr>
          <a:xfrm>
            <a:off x="5657482" y="1710684"/>
            <a:ext cx="1125987" cy="392430"/>
          </a:xfrm>
          <a:prstGeom prst="rect">
            <a:avLst/>
          </a:prstGeom>
          <a:solidFill>
            <a:srgbClr val="B97420"/>
          </a:solidFill>
          <a:ln>
            <a:noFill/>
          </a:ln>
        </p:spPr>
        <p:txBody>
          <a:bodyPr wrap="square" rtlCol="0">
            <a:spAutoFit/>
          </a:bodyPr>
          <a:lstStyle/>
          <a:p>
            <a:pPr defTabSz="342900">
              <a:spcAft>
                <a:spcPts val="0"/>
              </a:spcAft>
            </a:pPr>
            <a:r>
              <a:rPr lang="en-US" altLang="zh-CN" sz="975" b="1" dirty="0">
                <a:solidFill>
                  <a:schemeClr val="bg1"/>
                </a:solidFill>
                <a:latin typeface="微软雅黑" panose="020B0503020204020204" pitchFamily="34" charset="-122"/>
                <a:ea typeface="微软雅黑" panose="020B0503020204020204" pitchFamily="34" charset="-122"/>
              </a:rPr>
              <a:t>Data Monitoring</a:t>
            </a:r>
            <a:endParaRPr lang="zh-CN" altLang="en-US" sz="975"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759850" y="3135848"/>
            <a:ext cx="902019" cy="392430"/>
          </a:xfrm>
          <a:prstGeom prst="rect">
            <a:avLst/>
          </a:prstGeom>
          <a:solidFill>
            <a:schemeClr val="accent6">
              <a:lumMod val="50000"/>
            </a:schemeClr>
          </a:solidFill>
        </p:spPr>
        <p:txBody>
          <a:bodyPr wrap="square" rtlCol="0">
            <a:spAutoFit/>
          </a:bodyPr>
          <a:lstStyle/>
          <a:p>
            <a:pPr defTabSz="342900">
              <a:spcAft>
                <a:spcPts val="0"/>
              </a:spcAft>
            </a:pPr>
            <a:r>
              <a:rPr lang="en-US" altLang="zh-CN" sz="975" b="1" dirty="0">
                <a:solidFill>
                  <a:prstClr val="white"/>
                </a:solidFill>
                <a:latin typeface="微软雅黑" panose="020B0503020204020204" pitchFamily="34" charset="-122"/>
                <a:ea typeface="微软雅黑" panose="020B0503020204020204" pitchFamily="34" charset="-122"/>
              </a:rPr>
              <a:t>Prediction Monitoring</a:t>
            </a:r>
            <a:endParaRPr lang="zh-CN" altLang="en-US" sz="975" b="1" dirty="0">
              <a:solidFill>
                <a:prstClr val="white"/>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994662" y="4183590"/>
            <a:ext cx="1416821" cy="583565"/>
          </a:xfrm>
          <a:prstGeom prst="rect">
            <a:avLst/>
          </a:prstGeom>
          <a:solidFill>
            <a:srgbClr val="FFC000"/>
          </a:solidFill>
        </p:spPr>
        <p:txBody>
          <a:bodyPr wrap="square" rtlCol="0">
            <a:spAutoFit/>
          </a:bodyPr>
          <a:lstStyle/>
          <a:p>
            <a:pPr defTabSz="342900">
              <a:spcAft>
                <a:spcPts val="0"/>
              </a:spcAft>
            </a:pPr>
            <a:r>
              <a:rPr lang="en-US" altLang="zh-CN" sz="1600" b="1" dirty="0">
                <a:latin typeface="微软雅黑" panose="020B0503020204020204" pitchFamily="34" charset="-122"/>
                <a:ea typeface="微软雅黑" panose="020B0503020204020204" pitchFamily="34" charset="-122"/>
              </a:rPr>
              <a:t>System Monitoring</a:t>
            </a:r>
            <a:endParaRPr lang="zh-CN" altLang="en-US" sz="1600" b="1" dirty="0">
              <a:latin typeface="微软雅黑" panose="020B0503020204020204" pitchFamily="34" charset="-122"/>
              <a:ea typeface="微软雅黑" panose="020B0503020204020204" pitchFamily="34" charset="-122"/>
            </a:endParaRPr>
          </a:p>
        </p:txBody>
      </p:sp>
      <p:sp>
        <p:nvSpPr>
          <p:cNvPr id="34" name="圆角矩形 33"/>
          <p:cNvSpPr/>
          <p:nvPr/>
        </p:nvSpPr>
        <p:spPr>
          <a:xfrm>
            <a:off x="3661958" y="1135626"/>
            <a:ext cx="708040" cy="625306"/>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dirty="0">
                <a:solidFill>
                  <a:prstClr val="white"/>
                </a:solidFill>
                <a:latin typeface="Calibri" panose="020F0502020204030204"/>
                <a:ea typeface="宋体" panose="02010600030101010101" pitchFamily="2" charset="-122"/>
                <a:sym typeface="+mn-ea"/>
              </a:rPr>
              <a:t>特征测试</a:t>
            </a:r>
            <a:endParaRPr lang="zh-CN" altLang="en-US" sz="1800" dirty="0">
              <a:solidFill>
                <a:prstClr val="white"/>
              </a:solidFill>
              <a:latin typeface="Calibri" panose="020F0502020204030204"/>
              <a:ea typeface="宋体" panose="02010600030101010101" pitchFamily="2" charset="-122"/>
            </a:endParaRPr>
          </a:p>
        </p:txBody>
      </p:sp>
      <p:sp>
        <p:nvSpPr>
          <p:cNvPr id="35" name="矩形 34"/>
          <p:cNvSpPr/>
          <p:nvPr/>
        </p:nvSpPr>
        <p:spPr>
          <a:xfrm>
            <a:off x="1831624" y="3158380"/>
            <a:ext cx="951844" cy="529795"/>
          </a:xfrm>
          <a:prstGeom prst="rect">
            <a:avLst/>
          </a:prstGeom>
          <a:solidFill>
            <a:schemeClr val="accent4">
              <a:lumMod val="50000"/>
            </a:schemeClr>
          </a:solidFill>
          <a:ln w="12700" cap="flat" cmpd="sng" algn="ctr">
            <a:solidFill>
              <a:srgbClr val="000000"/>
            </a:solidFill>
            <a:prstDash val="solid"/>
            <a:miter lim="800000"/>
          </a:ln>
          <a:effectLst/>
        </p:spPr>
        <p:txBody>
          <a:bodyPr rtlCol="0" anchor="ctr"/>
          <a:lstStyle/>
          <a:p>
            <a:pPr algn="ctr" defTabSz="342900" fontAlgn="auto">
              <a:spcBef>
                <a:spcPts val="0"/>
              </a:spcBef>
              <a:spcAft>
                <a:spcPts val="0"/>
              </a:spcAft>
              <a:defRPr/>
            </a:pPr>
            <a:r>
              <a:rPr lang="zh-CN" altLang="en-US" sz="1800" dirty="0">
                <a:solidFill>
                  <a:schemeClr val="bg1"/>
                </a:solidFill>
                <a:latin typeface="Calibri" panose="020F0502020204030204"/>
                <a:ea typeface="宋体" panose="02010600030101010101" pitchFamily="2" charset="-122"/>
              </a:rPr>
              <a:t>代码</a:t>
            </a:r>
            <a:endParaRPr lang="zh-CN" altLang="en-US" sz="1800" dirty="0">
              <a:solidFill>
                <a:schemeClr val="bg1"/>
              </a:solidFill>
              <a:latin typeface="Calibri" panose="020F0502020204030204"/>
              <a:ea typeface="宋体" panose="02010600030101010101" pitchFamily="2" charset="-122"/>
            </a:endParaRPr>
          </a:p>
        </p:txBody>
      </p:sp>
      <p:sp>
        <p:nvSpPr>
          <p:cNvPr id="36" name="圆角矩形 35"/>
          <p:cNvSpPr/>
          <p:nvPr/>
        </p:nvSpPr>
        <p:spPr>
          <a:xfrm>
            <a:off x="4506123" y="1158767"/>
            <a:ext cx="782919" cy="628649"/>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dirty="0">
                <a:solidFill>
                  <a:prstClr val="white"/>
                </a:solidFill>
                <a:latin typeface="Calibri" panose="020F0502020204030204"/>
                <a:ea typeface="宋体" panose="02010600030101010101" pitchFamily="2" charset="-122"/>
                <a:sym typeface="+mn-ea"/>
              </a:rPr>
              <a:t>模型测试</a:t>
            </a:r>
            <a:endParaRPr lang="zh-CN" altLang="en-US" sz="1800" dirty="0">
              <a:solidFill>
                <a:prstClr val="white"/>
              </a:solidFill>
              <a:latin typeface="Calibri" panose="020F0502020204030204"/>
              <a:ea typeface="宋体" panose="02010600030101010101" pitchFamily="2" charset="-122"/>
            </a:endParaRPr>
          </a:p>
        </p:txBody>
      </p:sp>
      <p:sp>
        <p:nvSpPr>
          <p:cNvPr id="37" name="右箭头 36"/>
          <p:cNvSpPr/>
          <p:nvPr/>
        </p:nvSpPr>
        <p:spPr>
          <a:xfrm>
            <a:off x="4761261" y="3239705"/>
            <a:ext cx="782919" cy="295068"/>
          </a:xfrm>
          <a:prstGeom prst="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38" name="右箭头 37"/>
          <p:cNvSpPr/>
          <p:nvPr/>
        </p:nvSpPr>
        <p:spPr>
          <a:xfrm rot="16200000">
            <a:off x="2105667" y="3756591"/>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40" name="右箭头 39"/>
          <p:cNvSpPr/>
          <p:nvPr/>
        </p:nvSpPr>
        <p:spPr>
          <a:xfrm rot="16200000">
            <a:off x="3595954" y="3732789"/>
            <a:ext cx="553999"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41" name="右箭头 40"/>
          <p:cNvSpPr/>
          <p:nvPr/>
        </p:nvSpPr>
        <p:spPr>
          <a:xfrm rot="16200000">
            <a:off x="6239813" y="3708543"/>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42" name="右箭头 41"/>
          <p:cNvSpPr/>
          <p:nvPr/>
        </p:nvSpPr>
        <p:spPr>
          <a:xfrm rot="16200000">
            <a:off x="4948420" y="3669198"/>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panose="020F0502020204030204"/>
              <a:ea typeface="宋体" panose="02010600030101010101" pitchFamily="2" charset="-122"/>
            </a:endParaRPr>
          </a:p>
        </p:txBody>
      </p:sp>
      <p:sp>
        <p:nvSpPr>
          <p:cNvPr id="43" name="右箭头 42"/>
          <p:cNvSpPr/>
          <p:nvPr/>
        </p:nvSpPr>
        <p:spPr>
          <a:xfrm rot="16200000" flipH="1" flipV="1">
            <a:off x="5623257" y="2284928"/>
            <a:ext cx="970956" cy="656874"/>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r>
              <a:rPr lang="en-US" altLang="zh-CN" sz="1800" dirty="0">
                <a:latin typeface="Calibri" panose="020F0502020204030204"/>
                <a:ea typeface="宋体" panose="02010600030101010101" pitchFamily="2" charset="-122"/>
              </a:rPr>
              <a:t>Data</a:t>
            </a:r>
            <a:endParaRPr lang="zh-CN" altLang="en-US" sz="1800" dirty="0">
              <a:latin typeface="Calibri" panose="020F0502020204030204"/>
              <a:ea typeface="宋体" panose="02010600030101010101" pitchFamily="2" charset="-122"/>
            </a:endParaRPr>
          </a:p>
        </p:txBody>
      </p:sp>
      <p:sp>
        <p:nvSpPr>
          <p:cNvPr id="44" name="右箭头 43"/>
          <p:cNvSpPr/>
          <p:nvPr/>
        </p:nvSpPr>
        <p:spPr>
          <a:xfrm rot="16200000" flipH="1" flipV="1">
            <a:off x="3567627" y="2245806"/>
            <a:ext cx="947869" cy="656873"/>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r>
              <a:rPr lang="en-US" altLang="zh-CN" sz="1800" dirty="0">
                <a:latin typeface="Calibri" panose="020F0502020204030204"/>
                <a:ea typeface="宋体" panose="02010600030101010101" pitchFamily="2" charset="-122"/>
              </a:rPr>
              <a:t>Data</a:t>
            </a:r>
            <a:endParaRPr lang="zh-CN" altLang="en-US" sz="1800" dirty="0">
              <a:latin typeface="Calibri" panose="020F0502020204030204"/>
              <a:ea typeface="宋体" panose="02010600030101010101" pitchFamily="2" charset="-122"/>
            </a:endParaRPr>
          </a:p>
        </p:txBody>
      </p:sp>
      <p:sp>
        <p:nvSpPr>
          <p:cNvPr id="45" name="左大括号 44"/>
          <p:cNvSpPr/>
          <p:nvPr/>
        </p:nvSpPr>
        <p:spPr>
          <a:xfrm rot="16200000">
            <a:off x="3839582" y="558360"/>
            <a:ext cx="385590" cy="2753463"/>
          </a:xfrm>
          <a:prstGeom prst="leftBrace">
            <a:avLst>
              <a:gd name="adj1" fmla="val 426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数据质量</a:t>
            </a:r>
            <a:endParaRPr kumimoji="1" lang="zh-CN" altLang="en-US" dirty="0"/>
          </a:p>
        </p:txBody>
      </p:sp>
      <p:sp>
        <p:nvSpPr>
          <p:cNvPr id="3" name="内容占位符 2"/>
          <p:cNvSpPr>
            <a:spLocks noGrp="1"/>
          </p:cNvSpPr>
          <p:nvPr>
            <p:ph idx="1"/>
          </p:nvPr>
        </p:nvSpPr>
        <p:spPr>
          <a:xfrm>
            <a:off x="368300" y="1170653"/>
            <a:ext cx="8375650" cy="3371850"/>
          </a:xfrm>
        </p:spPr>
        <p:txBody>
          <a:bodyPr/>
          <a:lstStyle/>
          <a:p>
            <a:pPr>
              <a:lnSpc>
                <a:spcPct val="150000"/>
              </a:lnSpc>
              <a:spcAft>
                <a:spcPts val="0"/>
              </a:spcAft>
            </a:pPr>
            <a:r>
              <a:rPr kumimoji="1" lang="zh-CN" altLang="en-US" sz="1800" b="1" dirty="0">
                <a:solidFill>
                  <a:schemeClr val="tx1">
                    <a:lumMod val="60000"/>
                    <a:lumOff val="40000"/>
                  </a:schemeClr>
                </a:solidFill>
              </a:rPr>
              <a:t>正确性</a:t>
            </a:r>
            <a:r>
              <a:rPr kumimoji="1" lang="en-US" altLang="zh-CN" sz="1400" dirty="0">
                <a:solidFill>
                  <a:schemeClr val="accent4">
                    <a:lumMod val="50000"/>
                  </a:schemeClr>
                </a:solidFill>
              </a:rPr>
              <a:t>(</a:t>
            </a:r>
            <a:r>
              <a:rPr kumimoji="1" lang="en-GB" altLang="zh-CN" sz="1400" dirty="0">
                <a:solidFill>
                  <a:schemeClr val="accent4">
                    <a:lumMod val="50000"/>
                  </a:schemeClr>
                </a:solidFill>
              </a:rPr>
              <a:t>Accuracy)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数据是否正确体现真实的业务或可证实的来源</a:t>
            </a:r>
            <a:endParaRPr kumimoji="1" lang="zh-CN" altLang="en-US" sz="1800" dirty="0">
              <a:solidFill>
                <a:schemeClr val="accent4">
                  <a:lumMod val="50000"/>
                </a:schemeClr>
              </a:solidFill>
            </a:endParaRPr>
          </a:p>
          <a:p>
            <a:pPr>
              <a:lnSpc>
                <a:spcPct val="150000"/>
              </a:lnSpc>
            </a:pPr>
            <a:r>
              <a:rPr kumimoji="1" lang="zh-CN" altLang="en-US" sz="1800" b="1" dirty="0">
                <a:solidFill>
                  <a:schemeClr val="tx1">
                    <a:lumMod val="60000"/>
                    <a:lumOff val="40000"/>
                  </a:schemeClr>
                </a:solidFill>
              </a:rPr>
              <a:t>完整性</a:t>
            </a:r>
            <a:r>
              <a:rPr kumimoji="1" lang="en-US" altLang="zh-CN" sz="1400" dirty="0">
                <a:solidFill>
                  <a:schemeClr val="accent4">
                    <a:lumMod val="50000"/>
                  </a:schemeClr>
                </a:solidFill>
              </a:rPr>
              <a:t>(</a:t>
            </a:r>
            <a:r>
              <a:rPr kumimoji="1" lang="en-GB" altLang="zh-CN" sz="1400" dirty="0">
                <a:solidFill>
                  <a:schemeClr val="accent4">
                    <a:lumMod val="50000"/>
                  </a:schemeClr>
                </a:solidFill>
              </a:rPr>
              <a:t>Integrity)</a:t>
            </a:r>
            <a:r>
              <a:rPr kumimoji="1" lang="zh-CN" altLang="en-US" sz="1400" dirty="0">
                <a:solidFill>
                  <a:schemeClr val="accent4">
                    <a:lumMod val="50000"/>
                  </a:schemeClr>
                </a:solidFill>
              </a:rPr>
              <a:t>：</a:t>
            </a:r>
            <a:r>
              <a:rPr kumimoji="1" lang="zh-CN" altLang="en-US" sz="1800" dirty="0">
                <a:solidFill>
                  <a:schemeClr val="accent4">
                    <a:lumMod val="50000"/>
                  </a:schemeClr>
                </a:solidFill>
              </a:rPr>
              <a:t>基于业务分析，数据（字段</a:t>
            </a:r>
            <a:r>
              <a:rPr kumimoji="1" lang="en-US" altLang="zh-CN" sz="1800" dirty="0">
                <a:solidFill>
                  <a:schemeClr val="accent4">
                    <a:lumMod val="50000"/>
                  </a:schemeClr>
                </a:solidFill>
              </a:rPr>
              <a:t>/</a:t>
            </a:r>
            <a:r>
              <a:rPr kumimoji="1" lang="zh-CN" altLang="en-US" sz="1800" dirty="0">
                <a:solidFill>
                  <a:schemeClr val="accent4">
                    <a:lumMod val="50000"/>
                  </a:schemeClr>
                </a:solidFill>
              </a:rPr>
              <a:t>维度</a:t>
            </a:r>
            <a:r>
              <a:rPr kumimoji="1" lang="en-US" altLang="zh-CN" sz="1800" dirty="0">
                <a:solidFill>
                  <a:schemeClr val="accent4">
                    <a:lumMod val="50000"/>
                  </a:schemeClr>
                </a:solidFill>
              </a:rPr>
              <a:t>/</a:t>
            </a:r>
            <a:r>
              <a:rPr kumimoji="1" lang="zh-CN" altLang="en-US" sz="1800" dirty="0">
                <a:solidFill>
                  <a:schemeClr val="accent4">
                    <a:lumMod val="50000"/>
                  </a:schemeClr>
                </a:solidFill>
              </a:rPr>
              <a:t>参数等）是否充分、完备</a:t>
            </a:r>
            <a:endParaRPr kumimoji="1" lang="zh-CN" altLang="en-US" sz="1800" dirty="0">
              <a:solidFill>
                <a:schemeClr val="accent4">
                  <a:lumMod val="50000"/>
                </a:schemeClr>
              </a:solidFill>
            </a:endParaRPr>
          </a:p>
          <a:p>
            <a:pPr>
              <a:lnSpc>
                <a:spcPct val="150000"/>
              </a:lnSpc>
            </a:pPr>
            <a:r>
              <a:rPr kumimoji="1" lang="zh-CN" altLang="en-US" sz="1800" b="1" dirty="0">
                <a:solidFill>
                  <a:schemeClr val="tx1">
                    <a:lumMod val="60000"/>
                    <a:lumOff val="40000"/>
                  </a:schemeClr>
                </a:solidFill>
              </a:rPr>
              <a:t>一致性</a:t>
            </a:r>
            <a:r>
              <a:rPr kumimoji="1" lang="en-US" altLang="zh-CN" sz="1400" dirty="0">
                <a:solidFill>
                  <a:schemeClr val="accent4">
                    <a:lumMod val="50000"/>
                  </a:schemeClr>
                </a:solidFill>
              </a:rPr>
              <a:t>(</a:t>
            </a:r>
            <a:r>
              <a:rPr kumimoji="1" lang="en-GB" altLang="zh-CN" sz="1400" dirty="0">
                <a:solidFill>
                  <a:schemeClr val="accent4">
                    <a:lumMod val="50000"/>
                  </a:schemeClr>
                </a:solidFill>
              </a:rPr>
              <a:t>Consistency)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数据是否被一致的定义或理解</a:t>
            </a:r>
            <a:endParaRPr kumimoji="1" lang="zh-CN" altLang="en-US" sz="1800" dirty="0">
              <a:solidFill>
                <a:schemeClr val="accent4">
                  <a:lumMod val="50000"/>
                </a:schemeClr>
              </a:solidFill>
            </a:endParaRPr>
          </a:p>
          <a:p>
            <a:pPr>
              <a:lnSpc>
                <a:spcPct val="150000"/>
              </a:lnSpc>
            </a:pPr>
            <a:r>
              <a:rPr kumimoji="1" lang="zh-CN" altLang="en-US" sz="1800" b="1" dirty="0">
                <a:solidFill>
                  <a:schemeClr val="tx1">
                    <a:lumMod val="60000"/>
                    <a:lumOff val="40000"/>
                  </a:schemeClr>
                </a:solidFill>
              </a:rPr>
              <a:t>有效性</a:t>
            </a:r>
            <a:r>
              <a:rPr kumimoji="1" lang="en-US" altLang="zh-CN" sz="1400" dirty="0">
                <a:solidFill>
                  <a:schemeClr val="accent4">
                    <a:lumMod val="50000"/>
                  </a:schemeClr>
                </a:solidFill>
              </a:rPr>
              <a:t>(</a:t>
            </a:r>
            <a:r>
              <a:rPr kumimoji="1" lang="en-GB" altLang="zh-CN" sz="1400" dirty="0">
                <a:solidFill>
                  <a:schemeClr val="accent4">
                    <a:lumMod val="50000"/>
                  </a:schemeClr>
                </a:solidFill>
              </a:rPr>
              <a:t>Validity)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数据是否在业务定义的、可接受的范围之内</a:t>
            </a:r>
            <a:endParaRPr kumimoji="1" lang="zh-CN" altLang="en-US" sz="1800" dirty="0">
              <a:solidFill>
                <a:schemeClr val="accent4">
                  <a:lumMod val="50000"/>
                </a:schemeClr>
              </a:solidFill>
            </a:endParaRPr>
          </a:p>
          <a:p>
            <a:pPr>
              <a:lnSpc>
                <a:spcPct val="150000"/>
              </a:lnSpc>
            </a:pPr>
            <a:r>
              <a:rPr kumimoji="1" lang="zh-CN" altLang="en-US" sz="1800" b="1" dirty="0">
                <a:solidFill>
                  <a:schemeClr val="tx1">
                    <a:lumMod val="60000"/>
                    <a:lumOff val="40000"/>
                  </a:schemeClr>
                </a:solidFill>
              </a:rPr>
              <a:t>时效性</a:t>
            </a:r>
            <a:r>
              <a:rPr kumimoji="1" lang="en-US" altLang="zh-CN" sz="1400" dirty="0">
                <a:solidFill>
                  <a:schemeClr val="accent4">
                    <a:lumMod val="50000"/>
                  </a:schemeClr>
                </a:solidFill>
              </a:rPr>
              <a:t>(</a:t>
            </a:r>
            <a:r>
              <a:rPr kumimoji="1" lang="en-GB" altLang="zh-CN" sz="1400" dirty="0">
                <a:solidFill>
                  <a:schemeClr val="accent4">
                    <a:lumMod val="50000"/>
                  </a:schemeClr>
                </a:solidFill>
              </a:rPr>
              <a:t>Timeliness)</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数据是否已过时？</a:t>
            </a:r>
            <a:endParaRPr kumimoji="1" lang="zh-CN" altLang="en-US" sz="1800" dirty="0">
              <a:solidFill>
                <a:schemeClr val="accent4">
                  <a:lumMod val="50000"/>
                </a:schemeClr>
              </a:solidFill>
            </a:endParaRPr>
          </a:p>
          <a:p>
            <a:pPr>
              <a:lnSpc>
                <a:spcPct val="150000"/>
              </a:lnSpc>
            </a:pPr>
            <a:r>
              <a:rPr kumimoji="1" lang="zh-CN" altLang="en-US" sz="1800" b="1" dirty="0">
                <a:solidFill>
                  <a:schemeClr val="tx1">
                    <a:lumMod val="60000"/>
                    <a:lumOff val="40000"/>
                  </a:schemeClr>
                </a:solidFill>
              </a:rPr>
              <a:t>可获取性</a:t>
            </a:r>
            <a:r>
              <a:rPr kumimoji="1" lang="en-US" altLang="zh-CN" sz="1400" dirty="0">
                <a:solidFill>
                  <a:schemeClr val="accent4">
                    <a:lumMod val="50000"/>
                  </a:schemeClr>
                </a:solidFill>
              </a:rPr>
              <a:t>(</a:t>
            </a:r>
            <a:r>
              <a:rPr kumimoji="1" lang="en-GB" altLang="zh-CN" sz="1400" dirty="0">
                <a:solidFill>
                  <a:schemeClr val="accent4">
                    <a:lumMod val="50000"/>
                  </a:schemeClr>
                </a:solidFill>
              </a:rPr>
              <a:t>Accessibility)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数据是否易于获取与使用</a:t>
            </a:r>
            <a:endParaRPr kumimoji="1" lang="zh-CN" altLang="en-US" sz="1800" dirty="0">
              <a:solidFill>
                <a:schemeClr val="accent4">
                  <a:lumMod val="50000"/>
                </a:schemeClr>
              </a:solidFil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663" y="339640"/>
            <a:ext cx="6215062" cy="421482"/>
          </a:xfrm>
        </p:spPr>
        <p:txBody>
          <a:bodyPr/>
          <a:lstStyle/>
          <a:p>
            <a:pPr>
              <a:spcAft>
                <a:spcPts val="0"/>
              </a:spcAft>
            </a:pPr>
            <a:r>
              <a:rPr kumimoji="1" lang="zh-CN" altLang="en-US" dirty="0"/>
              <a:t>数据质量分析方法</a:t>
            </a:r>
            <a:endParaRPr kumimoji="1" lang="zh-CN" altLang="en-US" dirty="0"/>
          </a:p>
        </p:txBody>
      </p:sp>
      <p:sp>
        <p:nvSpPr>
          <p:cNvPr id="4" name="AutoShape 21"/>
          <p:cNvSpPr>
            <a:spLocks noChangeArrowheads="1"/>
          </p:cNvSpPr>
          <p:nvPr/>
        </p:nvSpPr>
        <p:spPr bwMode="auto">
          <a:xfrm>
            <a:off x="628650" y="1223572"/>
            <a:ext cx="1962246" cy="628649"/>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l" defTabSz="342900">
              <a:spcAft>
                <a:spcPts val="0"/>
              </a:spcAft>
            </a:pPr>
            <a:r>
              <a:rPr lang="zh-CN" altLang="en-US" sz="1600" dirty="0">
                <a:solidFill>
                  <a:prstClr val="black"/>
                </a:solidFill>
                <a:latin typeface="微软雅黑" panose="020B0503020204020204" pitchFamily="34" charset="-122"/>
                <a:ea typeface="微软雅黑" panose="020B0503020204020204" pitchFamily="34" charset="-122"/>
                <a:sym typeface="+mn-ea"/>
              </a:rPr>
              <a:t>某模块涉及哪些表？</a:t>
            </a:r>
            <a:endParaRPr lang="en-US" altLang="zh-CN" sz="1600" dirty="0">
              <a:solidFill>
                <a:prstClr val="black"/>
              </a:solidFill>
              <a:latin typeface="微软雅黑" panose="020B0503020204020204" pitchFamily="34" charset="-122"/>
              <a:ea typeface="微软雅黑" panose="020B0503020204020204" pitchFamily="34" charset="-122"/>
            </a:endParaRPr>
          </a:p>
          <a:p>
            <a:pPr algn="l" defTabSz="342900">
              <a:spcBef>
                <a:spcPts val="0"/>
              </a:spcBef>
            </a:pPr>
            <a:r>
              <a:rPr lang="zh-CN" altLang="en-US" sz="1600" dirty="0">
                <a:solidFill>
                  <a:prstClr val="black"/>
                </a:solidFill>
                <a:latin typeface="微软雅黑" panose="020B0503020204020204" pitchFamily="34" charset="-122"/>
                <a:ea typeface="微软雅黑" panose="020B0503020204020204" pitchFamily="34" charset="-122"/>
                <a:sym typeface="+mn-ea"/>
              </a:rPr>
              <a:t>表的关联关系？</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5" name="AutoShape 4"/>
          <p:cNvSpPr>
            <a:spLocks noChangeArrowheads="1"/>
          </p:cNvSpPr>
          <p:nvPr/>
        </p:nvSpPr>
        <p:spPr bwMode="gray">
          <a:xfrm rot="5400000">
            <a:off x="2556613" y="1453976"/>
            <a:ext cx="369637" cy="167840"/>
          </a:xfrm>
          <a:prstGeom prst="triangle">
            <a:avLst>
              <a:gd name="adj" fmla="val 51431"/>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6" name="AutoShape 21"/>
          <p:cNvSpPr>
            <a:spLocks noChangeArrowheads="1"/>
          </p:cNvSpPr>
          <p:nvPr/>
        </p:nvSpPr>
        <p:spPr bwMode="auto">
          <a:xfrm>
            <a:off x="628650" y="2193929"/>
            <a:ext cx="2023022" cy="542456"/>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l" defTabSz="342900">
              <a:spcAft>
                <a:spcPts val="0"/>
              </a:spcAft>
            </a:pPr>
            <a:r>
              <a:rPr lang="zh-CN" altLang="en-US" sz="1600" dirty="0">
                <a:solidFill>
                  <a:prstClr val="black"/>
                </a:solidFill>
                <a:latin typeface="微软雅黑" panose="020B0503020204020204" pitchFamily="34" charset="-122"/>
                <a:ea typeface="微软雅黑" panose="020B0503020204020204" pitchFamily="34" charset="-122"/>
                <a:sym typeface="+mn-ea"/>
              </a:rPr>
              <a:t>数据时序上是</a:t>
            </a:r>
            <a:endParaRPr lang="en-US" altLang="zh-CN" sz="1600" dirty="0">
              <a:solidFill>
                <a:prstClr val="black"/>
              </a:solidFill>
              <a:latin typeface="微软雅黑" panose="020B0503020204020204" pitchFamily="34" charset="-122"/>
              <a:ea typeface="微软雅黑" panose="020B0503020204020204" pitchFamily="34" charset="-122"/>
            </a:endParaRPr>
          </a:p>
          <a:p>
            <a:pPr algn="l" defTabSz="342900">
              <a:spcBef>
                <a:spcPts val="0"/>
              </a:spcBef>
            </a:pPr>
            <a:r>
              <a:rPr lang="zh-CN" altLang="en-US" sz="1600" dirty="0">
                <a:solidFill>
                  <a:prstClr val="black"/>
                </a:solidFill>
                <a:latin typeface="微软雅黑" panose="020B0503020204020204" pitchFamily="34" charset="-122"/>
                <a:ea typeface="微软雅黑" panose="020B0503020204020204" pitchFamily="34" charset="-122"/>
                <a:sym typeface="+mn-ea"/>
              </a:rPr>
              <a:t>否存在问题？</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7" name="AutoShape 4"/>
          <p:cNvSpPr>
            <a:spLocks noChangeArrowheads="1"/>
          </p:cNvSpPr>
          <p:nvPr/>
        </p:nvSpPr>
        <p:spPr bwMode="gray">
          <a:xfrm rot="5400000">
            <a:off x="2586614" y="2384949"/>
            <a:ext cx="309632" cy="160417"/>
          </a:xfrm>
          <a:prstGeom prst="triangle">
            <a:avLst>
              <a:gd name="adj" fmla="val 49995"/>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8" name="AutoShape 21"/>
          <p:cNvSpPr>
            <a:spLocks noChangeArrowheads="1"/>
          </p:cNvSpPr>
          <p:nvPr/>
        </p:nvSpPr>
        <p:spPr bwMode="auto">
          <a:xfrm>
            <a:off x="665156" y="3022460"/>
            <a:ext cx="2023023" cy="542456"/>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l" defTabSz="342900">
              <a:spcAft>
                <a:spcPts val="0"/>
              </a:spcAft>
            </a:pPr>
            <a:r>
              <a:rPr lang="zh-CN" altLang="en-US" sz="1600" dirty="0">
                <a:solidFill>
                  <a:prstClr val="black"/>
                </a:solidFill>
                <a:latin typeface="微软雅黑" panose="020B0503020204020204" pitchFamily="34" charset="-122"/>
                <a:ea typeface="微软雅黑" panose="020B0503020204020204" pitchFamily="34" charset="-122"/>
                <a:sym typeface="+mn-ea"/>
              </a:rPr>
              <a:t>每个字段是否有</a:t>
            </a:r>
            <a:endParaRPr lang="en-US" altLang="zh-CN" sz="1600" dirty="0">
              <a:solidFill>
                <a:prstClr val="black"/>
              </a:solidFill>
              <a:latin typeface="微软雅黑" panose="020B0503020204020204" pitchFamily="34" charset="-122"/>
              <a:ea typeface="微软雅黑" panose="020B0503020204020204" pitchFamily="34" charset="-122"/>
            </a:endParaRPr>
          </a:p>
          <a:p>
            <a:pPr algn="l" defTabSz="342900">
              <a:spcBef>
                <a:spcPts val="0"/>
              </a:spcBef>
            </a:pPr>
            <a:r>
              <a:rPr lang="zh-CN" altLang="en-US" sz="1600" dirty="0">
                <a:solidFill>
                  <a:prstClr val="black"/>
                </a:solidFill>
                <a:latin typeface="微软雅黑" panose="020B0503020204020204" pitchFamily="34" charset="-122"/>
                <a:ea typeface="微软雅黑" panose="020B0503020204020204" pitchFamily="34" charset="-122"/>
                <a:sym typeface="+mn-ea"/>
              </a:rPr>
              <a:t>问题？</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9" name="AutoShape 4"/>
          <p:cNvSpPr>
            <a:spLocks noChangeArrowheads="1"/>
          </p:cNvSpPr>
          <p:nvPr/>
        </p:nvSpPr>
        <p:spPr bwMode="gray">
          <a:xfrm rot="5400000">
            <a:off x="2605175" y="3210449"/>
            <a:ext cx="335816" cy="160417"/>
          </a:xfrm>
          <a:prstGeom prst="triangle">
            <a:avLst>
              <a:gd name="adj" fmla="val 51616"/>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10" name="AutoShape 21"/>
          <p:cNvSpPr>
            <a:spLocks noChangeArrowheads="1"/>
          </p:cNvSpPr>
          <p:nvPr/>
        </p:nvSpPr>
        <p:spPr bwMode="auto">
          <a:xfrm>
            <a:off x="661330" y="3946789"/>
            <a:ext cx="1962245" cy="542456"/>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l" defTabSz="342900">
              <a:spcAft>
                <a:spcPts val="0"/>
              </a:spcAft>
            </a:pPr>
            <a:r>
              <a:rPr lang="zh-CN" altLang="en-US" sz="1600" dirty="0">
                <a:solidFill>
                  <a:prstClr val="black"/>
                </a:solidFill>
                <a:latin typeface="微软雅黑" panose="020B0503020204020204" pitchFamily="34" charset="-122"/>
                <a:ea typeface="微软雅黑" panose="020B0503020204020204" pitchFamily="34" charset="-122"/>
                <a:sym typeface="+mn-ea"/>
              </a:rPr>
              <a:t>数据是否一致？</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11" name="AutoShape 4"/>
          <p:cNvSpPr>
            <a:spLocks noChangeArrowheads="1"/>
          </p:cNvSpPr>
          <p:nvPr/>
        </p:nvSpPr>
        <p:spPr bwMode="gray">
          <a:xfrm rot="5400000">
            <a:off x="2615019" y="4164499"/>
            <a:ext cx="285314" cy="160416"/>
          </a:xfrm>
          <a:prstGeom prst="triangle">
            <a:avLst>
              <a:gd name="adj" fmla="val 49995"/>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13" name="文本框 20"/>
          <p:cNvSpPr txBox="1">
            <a:spLocks noChangeArrowheads="1"/>
          </p:cNvSpPr>
          <p:nvPr/>
        </p:nvSpPr>
        <p:spPr bwMode="auto">
          <a:xfrm>
            <a:off x="2892721" y="1195860"/>
            <a:ext cx="168221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spcAft>
                <a:spcPts val="0"/>
              </a:spcAft>
              <a:defRPr/>
            </a:pPr>
            <a:r>
              <a:rPr lang="zh-CN" altLang="en-US" sz="1600" kern="0" dirty="0">
                <a:solidFill>
                  <a:schemeClr val="tx1">
                    <a:lumMod val="60000"/>
                    <a:lumOff val="40000"/>
                  </a:schemeClr>
                </a:solidFill>
                <a:latin typeface="微软雅黑" panose="020B0503020204020204" pitchFamily="34" charset="-122"/>
                <a:ea typeface="微软雅黑" panose="020B0503020204020204" pitchFamily="34" charset="-122"/>
              </a:rPr>
              <a:t>输出血缘关系图</a:t>
            </a:r>
            <a:endParaRPr lang="en-US" altLang="zh-CN" sz="1600" kern="0" dirty="0">
              <a:solidFill>
                <a:schemeClr val="tx1">
                  <a:lumMod val="60000"/>
                  <a:lumOff val="40000"/>
                </a:schemeClr>
              </a:solidFill>
              <a:latin typeface="微软雅黑" panose="020B0503020204020204" pitchFamily="34" charset="-122"/>
              <a:ea typeface="微软雅黑" panose="020B0503020204020204" pitchFamily="34" charset="-122"/>
            </a:endParaRPr>
          </a:p>
          <a:p>
            <a:pPr defTabSz="342900" eaLnBrk="0">
              <a:spcBef>
                <a:spcPts val="0"/>
              </a:spcBef>
              <a:defRPr/>
            </a:pPr>
            <a:r>
              <a:rPr kumimoji="1" lang="zh-CN" altLang="en-US" sz="1600" kern="0" dirty="0">
                <a:solidFill>
                  <a:schemeClr val="tx1">
                    <a:lumMod val="60000"/>
                    <a:lumOff val="40000"/>
                  </a:schemeClr>
                </a:solidFill>
                <a:latin typeface="微软雅黑" panose="020B0503020204020204" pitchFamily="34" charset="-122"/>
                <a:ea typeface="微软雅黑" panose="020B0503020204020204" pitchFamily="34" charset="-122"/>
              </a:rPr>
              <a:t>血缘基数分析</a:t>
            </a:r>
            <a:endParaRPr kumimoji="1" lang="zh-CN" altLang="en-US" sz="1600" kern="0" dirty="0">
              <a:solidFill>
                <a:schemeClr val="tx1">
                  <a:lumMod val="60000"/>
                  <a:lumOff val="40000"/>
                </a:schemeClr>
              </a:solidFill>
            </a:endParaRPr>
          </a:p>
        </p:txBody>
      </p:sp>
      <p:sp>
        <p:nvSpPr>
          <p:cNvPr id="15" name="文本框 20"/>
          <p:cNvSpPr txBox="1">
            <a:spLocks noChangeArrowheads="1"/>
          </p:cNvSpPr>
          <p:nvPr/>
        </p:nvSpPr>
        <p:spPr bwMode="auto">
          <a:xfrm>
            <a:off x="2853292" y="2309988"/>
            <a:ext cx="110010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spcAft>
                <a:spcPts val="0"/>
              </a:spcAft>
            </a:pPr>
            <a:r>
              <a:rPr lang="zh-CN" altLang="en-US" sz="1600" dirty="0">
                <a:solidFill>
                  <a:schemeClr val="tx1">
                    <a:lumMod val="75000"/>
                  </a:schemeClr>
                </a:solidFill>
                <a:latin typeface="微软雅黑" panose="020B0503020204020204" pitchFamily="34" charset="-122"/>
                <a:ea typeface="微软雅黑" panose="020B0503020204020204" pitchFamily="34" charset="-122"/>
              </a:rPr>
              <a:t>波动分析</a:t>
            </a:r>
            <a:endParaRPr lang="en-US" altLang="zh-CN" sz="16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7" name="文本框 20"/>
          <p:cNvSpPr txBox="1">
            <a:spLocks noChangeArrowheads="1"/>
          </p:cNvSpPr>
          <p:nvPr/>
        </p:nvSpPr>
        <p:spPr bwMode="auto">
          <a:xfrm>
            <a:off x="2892721" y="3019869"/>
            <a:ext cx="254729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spcAft>
                <a:spcPts val="0"/>
              </a:spcAft>
            </a:pP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值域分析</a:t>
            </a:r>
            <a:endParaRPr lang="en-US" altLang="zh-CN" sz="1600" dirty="0">
              <a:solidFill>
                <a:schemeClr val="accent1">
                  <a:lumMod val="75000"/>
                </a:schemeClr>
              </a:solidFill>
              <a:latin typeface="微软雅黑" panose="020B0503020204020204" pitchFamily="34" charset="-122"/>
              <a:ea typeface="微软雅黑" panose="020B0503020204020204" pitchFamily="34" charset="-122"/>
            </a:endParaRPr>
          </a:p>
          <a:p>
            <a:pPr defTabSz="342900" eaLnBrk="0">
              <a:spcBef>
                <a:spcPts val="0"/>
              </a:spcBef>
            </a:pP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数据分布分析</a:t>
            </a:r>
            <a:r>
              <a:rPr lang="zh-CN" altLang="en-US" sz="1400" dirty="0">
                <a:solidFill>
                  <a:schemeClr val="accent1">
                    <a:lumMod val="75000"/>
                  </a:schemeClr>
                </a:solidFill>
                <a:latin typeface="微软雅黑" panose="020B0503020204020204" pitchFamily="34" charset="-122"/>
                <a:ea typeface="微软雅黑" panose="020B0503020204020204" pitchFamily="34" charset="-122"/>
              </a:rPr>
              <a:t>（异常分析）</a:t>
            </a:r>
            <a:endParaRPr lang="en-US" altLang="zh-CN" sz="1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9" name="文本框 18"/>
          <p:cNvSpPr txBox="1">
            <a:spLocks noChangeArrowheads="1"/>
          </p:cNvSpPr>
          <p:nvPr/>
        </p:nvSpPr>
        <p:spPr bwMode="auto">
          <a:xfrm>
            <a:off x="2879970" y="3952319"/>
            <a:ext cx="100456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spcAft>
                <a:spcPts val="0"/>
              </a:spcAft>
            </a:pPr>
            <a:r>
              <a:rPr lang="zh-CN" altLang="en-US" sz="1600" dirty="0">
                <a:solidFill>
                  <a:srgbClr val="0070C0"/>
                </a:solidFill>
                <a:latin typeface="微软雅黑" panose="020B0503020204020204" pitchFamily="34" charset="-122"/>
                <a:ea typeface="微软雅黑" panose="020B0503020204020204" pitchFamily="34" charset="-122"/>
              </a:rPr>
              <a:t>有效字段一致率</a:t>
            </a:r>
            <a:endParaRPr lang="en-US" altLang="zh-CN" sz="1600" dirty="0">
              <a:solidFill>
                <a:srgbClr val="0070C0"/>
              </a:solidFill>
              <a:latin typeface="微软雅黑" panose="020B0503020204020204" pitchFamily="34" charset="-122"/>
              <a:ea typeface="微软雅黑" panose="020B0503020204020204" pitchFamily="34" charset="-122"/>
            </a:endParaRPr>
          </a:p>
        </p:txBody>
      </p:sp>
      <p:pic>
        <p:nvPicPr>
          <p:cNvPr id="10242" name="Picture 2" descr="Data Quality For AI - IBM"/>
          <p:cNvPicPr>
            <a:picLocks noChangeAspect="1" noChangeArrowheads="1"/>
          </p:cNvPicPr>
          <p:nvPr/>
        </p:nvPicPr>
        <p:blipFill rotWithShape="1">
          <a:blip r:embed="rId1">
            <a:extLst>
              <a:ext uri="{28A0092B-C50C-407E-A947-70E740481C1C}">
                <a14:useLocalDpi xmlns:a14="http://schemas.microsoft.com/office/drawing/2010/main" val="0"/>
              </a:ext>
            </a:extLst>
          </a:blip>
          <a:srcRect l="3588" r="53991"/>
          <a:stretch>
            <a:fillRect/>
          </a:stretch>
        </p:blipFill>
        <p:spPr bwMode="auto">
          <a:xfrm>
            <a:off x="5214714" y="999545"/>
            <a:ext cx="4020374" cy="394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939" y="337626"/>
            <a:ext cx="6215062" cy="421482"/>
          </a:xfrm>
        </p:spPr>
        <p:txBody>
          <a:bodyPr/>
          <a:lstStyle/>
          <a:p>
            <a:pPr>
              <a:spcAft>
                <a:spcPts val="0"/>
              </a:spcAft>
            </a:pPr>
            <a:r>
              <a:rPr lang="zh-CN" altLang="en-US" kern="1200" dirty="0">
                <a:sym typeface="+mn-ea"/>
              </a:rPr>
              <a:t>特征测试的关键</a:t>
            </a:r>
            <a:endParaRPr kumimoji="1" lang="zh-CN" altLang="en-US" dirty="0"/>
          </a:p>
        </p:txBody>
      </p:sp>
      <p:sp>
        <p:nvSpPr>
          <p:cNvPr id="4" name="文本框 3"/>
          <p:cNvSpPr txBox="1"/>
          <p:nvPr/>
        </p:nvSpPr>
        <p:spPr>
          <a:xfrm>
            <a:off x="735646" y="1086916"/>
            <a:ext cx="1638209"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特征阈值</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840365" y="1086916"/>
            <a:ext cx="1638209"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特征相关性</a:t>
            </a:r>
            <a:r>
              <a:rPr lang="en-US" altLang="zh-CN" sz="2000" dirty="0">
                <a:solidFill>
                  <a:schemeClr val="tx1">
                    <a:lumMod val="7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schemeClr>
                </a:solidFill>
                <a:latin typeface="微软雅黑" panose="020B0503020204020204" pitchFamily="34" charset="-122"/>
                <a:ea typeface="微软雅黑" panose="020B0503020204020204" pitchFamily="34" charset="-122"/>
              </a:rPr>
              <a:t>重要性</a:t>
            </a:r>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945084" y="1106304"/>
            <a:ext cx="1474985"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特征与结果变量的关系</a:t>
            </a:r>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886579" y="1086916"/>
            <a:ext cx="1627731"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特征适合性</a:t>
            </a:r>
            <a:r>
              <a:rPr lang="en-US" altLang="zh-CN" sz="2000" dirty="0">
                <a:solidFill>
                  <a:schemeClr val="tx1">
                    <a:lumMod val="7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schemeClr>
                </a:solidFill>
                <a:latin typeface="微软雅黑" panose="020B0503020204020204" pitchFamily="34" charset="-122"/>
                <a:ea typeface="微软雅黑" panose="020B0503020204020204" pitchFamily="34" charset="-122"/>
              </a:rPr>
              <a:t>计算成本</a:t>
            </a:r>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5645" y="2019905"/>
            <a:ext cx="1638209" cy="398780"/>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特征合规性</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945084" y="2007805"/>
            <a:ext cx="1505174"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特征工程</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spcBef>
                <a:spcPts val="0"/>
              </a:spcBef>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单元测试</a:t>
            </a:r>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86579" y="1988417"/>
            <a:ext cx="1627731" cy="706755"/>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特征工程</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spcBef>
                <a:spcPts val="0"/>
              </a:spcBef>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静态检查</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840365" y="2019905"/>
            <a:ext cx="1638209" cy="398780"/>
          </a:xfrm>
          <a:prstGeom prst="rect">
            <a:avLst/>
          </a:prstGeom>
          <a:solidFill>
            <a:schemeClr val="accent4">
              <a:lumMod val="20000"/>
              <a:lumOff val="80000"/>
            </a:schemeClr>
          </a:solidFill>
        </p:spPr>
        <p:txBody>
          <a:bodyPr wrap="square" rtlCol="0">
            <a:spAutoFit/>
          </a:bodyPr>
          <a:lstStyle/>
          <a:p>
            <a:pPr defTabSz="342900">
              <a:spcAft>
                <a:spcPts val="0"/>
              </a:spcAft>
            </a:pPr>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特征一致性</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921982" y="2418745"/>
            <a:ext cx="7113184" cy="1979365"/>
            <a:chOff x="921982" y="2615006"/>
            <a:chExt cx="7113184" cy="1979365"/>
          </a:xfrm>
        </p:grpSpPr>
        <p:pic>
          <p:nvPicPr>
            <p:cNvPr id="13" name="图片 12"/>
            <p:cNvPicPr>
              <a:picLocks noChangeAspect="1"/>
            </p:cNvPicPr>
            <p:nvPr/>
          </p:nvPicPr>
          <p:blipFill>
            <a:blip r:embed="rId1"/>
            <a:stretch>
              <a:fillRect/>
            </a:stretch>
          </p:blipFill>
          <p:spPr>
            <a:xfrm>
              <a:off x="921982" y="3327459"/>
              <a:ext cx="7113184" cy="1266912"/>
            </a:xfrm>
            <a:prstGeom prst="rect">
              <a:avLst/>
            </a:prstGeom>
          </p:spPr>
        </p:pic>
        <p:cxnSp>
          <p:nvCxnSpPr>
            <p:cNvPr id="14" name="直线箭头连接符 13"/>
            <p:cNvCxnSpPr>
              <a:stCxn id="11" idx="2"/>
            </p:cNvCxnSpPr>
            <p:nvPr/>
          </p:nvCxnSpPr>
          <p:spPr>
            <a:xfrm>
              <a:off x="3659470" y="2615006"/>
              <a:ext cx="539447" cy="70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14.1</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大数据测试</a:t>
            </a:r>
            <a:endParaRPr lang="zh-CN" altLang="zh-CN" sz="48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993424" y="3015579"/>
            <a:ext cx="3679225" cy="1753235"/>
          </a:xfrm>
          <a:prstGeom prst="rect">
            <a:avLst/>
          </a:prstGeom>
          <a:noFill/>
        </p:spPr>
        <p:txBody>
          <a:bodyPr wrap="square">
            <a:spAutoFit/>
          </a:bodyPr>
          <a:lstStyle/>
          <a:p>
            <a:pPr algn="just">
              <a:lnSpc>
                <a:spcPct val="150000"/>
              </a:lnSpc>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14.1.1 </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大数据的特性与挑战	</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14.1.2 </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大数据的测试方法	</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14.1.3 </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大数据的测试实践	</a:t>
            </a:r>
            <a:endPar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pPr>
            <a:r>
              <a:rPr lang="en-US" altLang="zh-CN"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14.1.4 </a:t>
            </a:r>
            <a:r>
              <a:rPr lang="zh-CN" altLang="en-US" sz="1800"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大数据的测试工具</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kern="1200" dirty="0">
                <a:sym typeface="+mn-ea"/>
              </a:rPr>
              <a:t>特征测试要点示例：风控模型场景</a:t>
            </a:r>
            <a:endParaRPr kumimoji="1" lang="zh-CN" altLang="en-US" dirty="0"/>
          </a:p>
        </p:txBody>
      </p:sp>
      <p:sp>
        <p:nvSpPr>
          <p:cNvPr id="4" name="文本框 4"/>
          <p:cNvSpPr txBox="1">
            <a:spLocks noChangeArrowheads="1"/>
          </p:cNvSpPr>
          <p:nvPr/>
        </p:nvSpPr>
        <p:spPr bwMode="auto">
          <a:xfrm>
            <a:off x="301886" y="1193575"/>
            <a:ext cx="83542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spcAft>
                <a:spcPts val="0"/>
              </a:spcAft>
            </a:pPr>
            <a:r>
              <a:rPr kumimoji="1" lang="zh-CN" altLang="en-US" b="1" dirty="0">
                <a:solidFill>
                  <a:srgbClr val="FF0000"/>
                </a:solidFill>
                <a:latin typeface="微软雅黑" panose="020B0503020204020204" pitchFamily="34" charset="-122"/>
                <a:ea typeface="微软雅黑" panose="020B0503020204020204" pitchFamily="34" charset="-122"/>
              </a:rPr>
              <a:t>特征在线</a:t>
            </a:r>
            <a:endParaRPr kumimoji="1" lang="zh-CN" altLang="en-US" b="1" dirty="0">
              <a:solidFill>
                <a:srgbClr val="FF0000"/>
              </a:solidFill>
              <a:latin typeface="微软雅黑" panose="020B0503020204020204" pitchFamily="34" charset="-122"/>
              <a:ea typeface="微软雅黑" panose="020B0503020204020204" pitchFamily="34" charset="-122"/>
            </a:endParaRPr>
          </a:p>
        </p:txBody>
      </p:sp>
      <p:sp>
        <p:nvSpPr>
          <p:cNvPr id="5" name="圆角矩形 4"/>
          <p:cNvSpPr>
            <a:spLocks noChangeArrowheads="1"/>
          </p:cNvSpPr>
          <p:nvPr/>
        </p:nvSpPr>
        <p:spPr bwMode="auto">
          <a:xfrm>
            <a:off x="7182174" y="1026417"/>
            <a:ext cx="1078807" cy="439105"/>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前后一致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6" name="左大括号 5"/>
          <p:cNvSpPr/>
          <p:nvPr/>
        </p:nvSpPr>
        <p:spPr>
          <a:xfrm>
            <a:off x="884278" y="1036387"/>
            <a:ext cx="311062" cy="986737"/>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圆角矩形 6"/>
          <p:cNvSpPr>
            <a:spLocks noChangeArrowheads="1"/>
          </p:cNvSpPr>
          <p:nvPr/>
        </p:nvSpPr>
        <p:spPr bwMode="auto">
          <a:xfrm>
            <a:off x="5773600" y="1664770"/>
            <a:ext cx="1180143" cy="435558"/>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跑批日志</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8" name="圆角矩形 7"/>
          <p:cNvSpPr>
            <a:spLocks noChangeArrowheads="1"/>
          </p:cNvSpPr>
          <p:nvPr/>
        </p:nvSpPr>
        <p:spPr bwMode="auto">
          <a:xfrm>
            <a:off x="5752998" y="1021253"/>
            <a:ext cx="1294891" cy="442324"/>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特征值一致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 name="圆角矩形 8"/>
          <p:cNvSpPr>
            <a:spLocks noChangeArrowheads="1"/>
          </p:cNvSpPr>
          <p:nvPr/>
        </p:nvSpPr>
        <p:spPr bwMode="auto">
          <a:xfrm>
            <a:off x="4450197" y="1040949"/>
            <a:ext cx="1122824" cy="416476"/>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响应时长</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0" name="圆角矩形 9"/>
          <p:cNvSpPr>
            <a:spLocks noChangeArrowheads="1"/>
          </p:cNvSpPr>
          <p:nvPr/>
        </p:nvSpPr>
        <p:spPr bwMode="auto">
          <a:xfrm>
            <a:off x="3042076" y="1040949"/>
            <a:ext cx="1294891" cy="425598"/>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覆盖率一致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1" name="圆角矩形 10"/>
          <p:cNvSpPr>
            <a:spLocks noChangeArrowheads="1"/>
          </p:cNvSpPr>
          <p:nvPr/>
        </p:nvSpPr>
        <p:spPr bwMode="auto">
          <a:xfrm>
            <a:off x="4082467" y="1661614"/>
            <a:ext cx="1517282" cy="416475"/>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特征回溯验证</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2" name="圆角矩形 11"/>
          <p:cNvSpPr>
            <a:spLocks noChangeArrowheads="1"/>
          </p:cNvSpPr>
          <p:nvPr/>
        </p:nvSpPr>
        <p:spPr bwMode="auto">
          <a:xfrm>
            <a:off x="1332484" y="1040950"/>
            <a:ext cx="1525239" cy="425597"/>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离线在线一致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3" name="圆角矩形 12"/>
          <p:cNvSpPr>
            <a:spLocks noChangeArrowheads="1"/>
          </p:cNvSpPr>
          <p:nvPr/>
        </p:nvSpPr>
        <p:spPr bwMode="auto">
          <a:xfrm>
            <a:off x="1325234" y="1660604"/>
            <a:ext cx="1417050" cy="416474"/>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特征</a:t>
            </a: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KS</a:t>
            </a: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验证</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4" name="圆角矩形 13"/>
          <p:cNvSpPr>
            <a:spLocks noChangeArrowheads="1"/>
          </p:cNvSpPr>
          <p:nvPr/>
        </p:nvSpPr>
        <p:spPr bwMode="auto">
          <a:xfrm>
            <a:off x="2906965" y="1683853"/>
            <a:ext cx="1060754" cy="409430"/>
          </a:xfrm>
          <a:prstGeom prst="roundRect">
            <a:avLst>
              <a:gd name="adj" fmla="val 16667"/>
            </a:avLst>
          </a:prstGeom>
          <a:solidFill>
            <a:schemeClr val="tx1">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spcAft>
                <a:spcPts val="0"/>
              </a:spcAft>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监控效果</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grpSp>
        <p:nvGrpSpPr>
          <p:cNvPr id="15" name="组合 14"/>
          <p:cNvGrpSpPr/>
          <p:nvPr/>
        </p:nvGrpSpPr>
        <p:grpSpPr>
          <a:xfrm>
            <a:off x="298319" y="2367197"/>
            <a:ext cx="8017960" cy="1062631"/>
            <a:chOff x="496093" y="2472061"/>
            <a:chExt cx="8017960" cy="1062631"/>
          </a:xfrm>
        </p:grpSpPr>
        <p:sp>
          <p:nvSpPr>
            <p:cNvPr id="16" name="文本框 4"/>
            <p:cNvSpPr txBox="1">
              <a:spLocks noChangeArrowheads="1"/>
            </p:cNvSpPr>
            <p:nvPr/>
          </p:nvSpPr>
          <p:spPr bwMode="auto">
            <a:xfrm>
              <a:off x="496093" y="2608782"/>
              <a:ext cx="6723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r>
                <a:rPr kumimoji="1" lang="zh-CN" altLang="en-US" b="1" dirty="0">
                  <a:solidFill>
                    <a:srgbClr val="FF0000"/>
                  </a:solidFill>
                  <a:latin typeface="微软雅黑" panose="020B0503020204020204" pitchFamily="34" charset="-122"/>
                  <a:ea typeface="微软雅黑" panose="020B0503020204020204" pitchFamily="34" charset="-122"/>
                </a:rPr>
                <a:t>特征调度</a:t>
              </a:r>
              <a:endParaRPr kumimoji="1" lang="zh-CN" altLang="en-US" b="1" dirty="0">
                <a:solidFill>
                  <a:srgbClr val="FF0000"/>
                </a:solidFill>
                <a:latin typeface="微软雅黑" panose="020B0503020204020204" pitchFamily="34" charset="-122"/>
                <a:ea typeface="微软雅黑" panose="020B0503020204020204" pitchFamily="34" charset="-122"/>
              </a:endParaRPr>
            </a:p>
          </p:txBody>
        </p:sp>
        <p:sp>
          <p:nvSpPr>
            <p:cNvPr id="17" name="圆角矩形 16"/>
            <p:cNvSpPr>
              <a:spLocks noChangeArrowheads="1"/>
            </p:cNvSpPr>
            <p:nvPr/>
          </p:nvSpPr>
          <p:spPr bwMode="auto">
            <a:xfrm>
              <a:off x="6845316" y="2491564"/>
              <a:ext cx="1503578" cy="409430"/>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回溯数据处理</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8" name="圆角矩形 17"/>
            <p:cNvSpPr>
              <a:spLocks noChangeArrowheads="1"/>
            </p:cNvSpPr>
            <p:nvPr/>
          </p:nvSpPr>
          <p:spPr bwMode="auto">
            <a:xfrm>
              <a:off x="6908275" y="2980485"/>
              <a:ext cx="1605778" cy="482865"/>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en-US" altLang="zh-CN" sz="1600" dirty="0" err="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loan_dt</a:t>
              </a: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校验</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9" name="圆角矩形 18"/>
            <p:cNvSpPr>
              <a:spLocks noChangeArrowheads="1"/>
            </p:cNvSpPr>
            <p:nvPr/>
          </p:nvSpPr>
          <p:spPr bwMode="auto">
            <a:xfrm>
              <a:off x="5358837" y="2505258"/>
              <a:ext cx="1294891" cy="416353"/>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空字符处理</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0" name="圆角矩形 19"/>
            <p:cNvSpPr>
              <a:spLocks noChangeArrowheads="1"/>
            </p:cNvSpPr>
            <p:nvPr/>
          </p:nvSpPr>
          <p:spPr bwMode="auto">
            <a:xfrm>
              <a:off x="5576492" y="3040584"/>
              <a:ext cx="1100710" cy="415773"/>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异常处理</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1" name="圆角矩形 20"/>
            <p:cNvSpPr>
              <a:spLocks noChangeArrowheads="1"/>
            </p:cNvSpPr>
            <p:nvPr/>
          </p:nvSpPr>
          <p:spPr bwMode="auto">
            <a:xfrm>
              <a:off x="4072719" y="2530379"/>
              <a:ext cx="1180143" cy="409430"/>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命名规范</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2" name="圆角矩形 21"/>
            <p:cNvSpPr>
              <a:spLocks noChangeArrowheads="1"/>
            </p:cNvSpPr>
            <p:nvPr/>
          </p:nvSpPr>
          <p:spPr bwMode="auto">
            <a:xfrm>
              <a:off x="3827143" y="3039850"/>
              <a:ext cx="1631669" cy="410358"/>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性能 跑批时间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3" name="圆角矩形 22"/>
            <p:cNvSpPr>
              <a:spLocks noChangeArrowheads="1"/>
            </p:cNvSpPr>
            <p:nvPr/>
          </p:nvSpPr>
          <p:spPr bwMode="auto">
            <a:xfrm>
              <a:off x="2461748" y="3052992"/>
              <a:ext cx="1277893" cy="410358"/>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四元组顺序</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4" name="圆角矩形 23"/>
            <p:cNvSpPr>
              <a:spLocks noChangeArrowheads="1"/>
            </p:cNvSpPr>
            <p:nvPr/>
          </p:nvSpPr>
          <p:spPr bwMode="auto">
            <a:xfrm>
              <a:off x="1539794" y="3046876"/>
              <a:ext cx="763757" cy="416474"/>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HQL</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5" name="圆角矩形 24"/>
            <p:cNvSpPr>
              <a:spLocks noChangeArrowheads="1"/>
            </p:cNvSpPr>
            <p:nvPr/>
          </p:nvSpPr>
          <p:spPr bwMode="auto">
            <a:xfrm>
              <a:off x="2461748" y="2516529"/>
              <a:ext cx="1504996" cy="409430"/>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应用逻辑准确</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6" name="圆角矩形 25"/>
            <p:cNvSpPr>
              <a:spLocks noChangeArrowheads="1"/>
            </p:cNvSpPr>
            <p:nvPr/>
          </p:nvSpPr>
          <p:spPr bwMode="auto">
            <a:xfrm>
              <a:off x="1508312" y="2530379"/>
              <a:ext cx="763757" cy="416474"/>
            </a:xfrm>
            <a:prstGeom prst="roundRect">
              <a:avLst>
                <a:gd name="adj" fmla="val 16667"/>
              </a:avLst>
            </a:prstGeom>
            <a:solidFill>
              <a:schemeClr val="accent6">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Map</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7" name="左大括号 26"/>
            <p:cNvSpPr/>
            <p:nvPr/>
          </p:nvSpPr>
          <p:spPr>
            <a:xfrm>
              <a:off x="1125895" y="2472061"/>
              <a:ext cx="311062" cy="1062631"/>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298319" y="3698203"/>
            <a:ext cx="8215011" cy="1037328"/>
            <a:chOff x="412405" y="3810561"/>
            <a:chExt cx="8215011" cy="1037328"/>
          </a:xfrm>
        </p:grpSpPr>
        <p:sp>
          <p:nvSpPr>
            <p:cNvPr id="29" name="文本框 4"/>
            <p:cNvSpPr txBox="1">
              <a:spLocks noChangeArrowheads="1"/>
            </p:cNvSpPr>
            <p:nvPr/>
          </p:nvSpPr>
          <p:spPr bwMode="auto">
            <a:xfrm>
              <a:off x="412405" y="3941727"/>
              <a:ext cx="7367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defTabSz="342900" eaLnBrk="0"/>
              <a:r>
                <a:rPr kumimoji="1" lang="zh-CN" altLang="en-US" b="1" dirty="0">
                  <a:solidFill>
                    <a:srgbClr val="FF0000"/>
                  </a:solidFill>
                  <a:latin typeface="微软雅黑" panose="020B0503020204020204" pitchFamily="34" charset="-122"/>
                  <a:ea typeface="微软雅黑" panose="020B0503020204020204" pitchFamily="34" charset="-122"/>
                </a:rPr>
                <a:t>特征离线</a:t>
              </a:r>
              <a:endParaRPr kumimoji="1"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圆角矩形 29"/>
            <p:cNvSpPr>
              <a:spLocks noChangeArrowheads="1"/>
            </p:cNvSpPr>
            <p:nvPr/>
          </p:nvSpPr>
          <p:spPr bwMode="auto">
            <a:xfrm>
              <a:off x="5108304" y="4438458"/>
              <a:ext cx="1098177" cy="358392"/>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计算逻辑</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1" name="圆角矩形 30"/>
            <p:cNvSpPr>
              <a:spLocks noChangeArrowheads="1"/>
            </p:cNvSpPr>
            <p:nvPr/>
          </p:nvSpPr>
          <p:spPr bwMode="auto">
            <a:xfrm>
              <a:off x="6381851" y="4452290"/>
              <a:ext cx="1503578" cy="356302"/>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Shuffle(</a:t>
              </a: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乱序</a:t>
              </a: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2" name="圆角矩形 31"/>
            <p:cNvSpPr>
              <a:spLocks noChangeArrowheads="1"/>
            </p:cNvSpPr>
            <p:nvPr/>
          </p:nvSpPr>
          <p:spPr bwMode="auto">
            <a:xfrm>
              <a:off x="5931417" y="3849029"/>
              <a:ext cx="1503578" cy="396723"/>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特征产出顺序</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3" name="圆角矩形 32"/>
            <p:cNvSpPr>
              <a:spLocks noChangeArrowheads="1"/>
            </p:cNvSpPr>
            <p:nvPr/>
          </p:nvSpPr>
          <p:spPr bwMode="auto">
            <a:xfrm>
              <a:off x="4679991" y="3850314"/>
              <a:ext cx="1098177" cy="395437"/>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特征回溯</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4" name="圆角矩形 33"/>
            <p:cNvSpPr>
              <a:spLocks noChangeArrowheads="1"/>
            </p:cNvSpPr>
            <p:nvPr/>
          </p:nvSpPr>
          <p:spPr bwMode="auto">
            <a:xfrm>
              <a:off x="3061128" y="3834061"/>
              <a:ext cx="1498109" cy="416475"/>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接口响应时间</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5" name="圆角矩形 34"/>
            <p:cNvSpPr>
              <a:spLocks noChangeArrowheads="1"/>
            </p:cNvSpPr>
            <p:nvPr/>
          </p:nvSpPr>
          <p:spPr bwMode="auto">
            <a:xfrm>
              <a:off x="3760102" y="4438458"/>
              <a:ext cx="1180143" cy="383966"/>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编码规范</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6" name="圆角矩形 35"/>
            <p:cNvSpPr>
              <a:spLocks noChangeArrowheads="1"/>
            </p:cNvSpPr>
            <p:nvPr/>
          </p:nvSpPr>
          <p:spPr bwMode="auto">
            <a:xfrm>
              <a:off x="7570791" y="3836320"/>
              <a:ext cx="1056625" cy="409431"/>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分区修改</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7" name="圆角矩形 36"/>
            <p:cNvSpPr>
              <a:spLocks noChangeArrowheads="1"/>
            </p:cNvSpPr>
            <p:nvPr/>
          </p:nvSpPr>
          <p:spPr bwMode="auto">
            <a:xfrm>
              <a:off x="1393375" y="3855349"/>
              <a:ext cx="1527328" cy="416474"/>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性能 计算时长</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8" name="圆角矩形 37"/>
            <p:cNvSpPr>
              <a:spLocks noChangeArrowheads="1"/>
            </p:cNvSpPr>
            <p:nvPr/>
          </p:nvSpPr>
          <p:spPr bwMode="auto">
            <a:xfrm>
              <a:off x="1380321" y="4431414"/>
              <a:ext cx="1058548" cy="416475"/>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命名规范</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9" name="圆角矩形 38"/>
            <p:cNvSpPr>
              <a:spLocks noChangeArrowheads="1"/>
            </p:cNvSpPr>
            <p:nvPr/>
          </p:nvSpPr>
          <p:spPr bwMode="auto">
            <a:xfrm>
              <a:off x="2609278" y="4438458"/>
              <a:ext cx="1056384" cy="409431"/>
            </a:xfrm>
            <a:prstGeom prst="roundRect">
              <a:avLst>
                <a:gd name="adj" fmla="val 16667"/>
              </a:avLst>
            </a:prstGeom>
            <a:solidFill>
              <a:schemeClr val="accent3">
                <a:lumMod val="20000"/>
                <a:lumOff val="80000"/>
              </a:schemeClr>
            </a:solidFill>
            <a:ln w="9525">
              <a:solidFill>
                <a:srgbClr val="8F9F95"/>
              </a:solidFill>
              <a:rou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异常测试</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defTabSz="342900" eaLnBrk="0">
                <a:defRPr/>
              </a:pPr>
              <a:endParaRPr lang="zh-CN" altLang="en-US" sz="16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40" name="左大括号 39"/>
            <p:cNvSpPr/>
            <p:nvPr/>
          </p:nvSpPr>
          <p:spPr>
            <a:xfrm>
              <a:off x="1005689" y="3810561"/>
              <a:ext cx="311062" cy="1008950"/>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ppt_y</p:attrName>
                                        </p:attrNameLst>
                                      </p:cBhvr>
                                      <p:tavLst>
                                        <p:tav tm="0">
                                          <p:val>
                                            <p:strVal val="#ppt_y+#ppt_h*1.125000"/>
                                          </p:val>
                                        </p:tav>
                                        <p:tav tm="100000">
                                          <p:val>
                                            <p:strVal val="#ppt_y"/>
                                          </p:val>
                                        </p:tav>
                                      </p:tavLst>
                                    </p:anim>
                                    <p:animEffect transition="in" filter="wipe(up)">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kern="1200" dirty="0"/>
              <a:t>特征效果分析指标</a:t>
            </a:r>
            <a:endParaRPr kumimoji="1" lang="zh-CN" altLang="en-US" dirty="0"/>
          </a:p>
        </p:txBody>
      </p:sp>
      <p:graphicFrame>
        <p:nvGraphicFramePr>
          <p:cNvPr id="4" name="表格 3"/>
          <p:cNvGraphicFramePr>
            <a:graphicFrameLocks noGrp="1"/>
          </p:cNvGraphicFramePr>
          <p:nvPr/>
        </p:nvGraphicFramePr>
        <p:xfrm>
          <a:off x="1013834" y="1163654"/>
          <a:ext cx="7116332" cy="2816192"/>
        </p:xfrm>
        <a:graphic>
          <a:graphicData uri="http://schemas.openxmlformats.org/drawingml/2006/table">
            <a:tbl>
              <a:tblPr firstRow="1" firstCol="1" bandRow="1"/>
              <a:tblGrid>
                <a:gridCol w="2363858"/>
                <a:gridCol w="4752474"/>
              </a:tblGrid>
              <a:tr h="46923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just">
                        <a:spcBef>
                          <a:spcPts val="300"/>
                        </a:spcBef>
                        <a:spcAft>
                          <a:spcPts val="0"/>
                        </a:spcAft>
                      </a:pPr>
                      <a:r>
                        <a:rPr 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特征分析指标</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just">
                        <a:spcBef>
                          <a:spcPts val="300"/>
                        </a:spcBef>
                        <a:spcAft>
                          <a:spcPts val="300"/>
                        </a:spcAft>
                      </a:pPr>
                      <a:r>
                        <a:rPr 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指标说明</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53541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PSI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800" b="0" i="0" kern="1200" dirty="0">
                          <a:solidFill>
                            <a:schemeClr val="tx1"/>
                          </a:solidFill>
                          <a:effectLst/>
                          <a:latin typeface="Calibri" panose="020F0502020204030204"/>
                          <a:ea typeface="+mn-ea"/>
                          <a:cs typeface="+mn-cs"/>
                        </a:rPr>
                        <a:t>Population Stability Index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评估特征稳定性</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514782">
                <a:tc>
                  <a:txBody>
                    <a:bodyPr/>
                    <a:lstStyle/>
                    <a:p>
                      <a:pPr marL="266700" algn="l">
                        <a:spcBef>
                          <a:spcPts val="300"/>
                        </a:spcBef>
                        <a:spcAft>
                          <a:spcPts val="300"/>
                        </a:spcAft>
                      </a:pP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CSI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800" b="0" i="0" kern="1200" dirty="0">
                          <a:solidFill>
                            <a:schemeClr val="tx1"/>
                          </a:solidFill>
                          <a:effectLst/>
                          <a:latin typeface="Calibri" panose="020F0502020204030204"/>
                          <a:ea typeface="+mn-ea"/>
                          <a:cs typeface="+mn-cs"/>
                        </a:rPr>
                        <a:t>Characteristic</a:t>
                      </a:r>
                      <a:r>
                        <a:rPr lang="zh-CN" altLang="en-US" sz="1800" b="0" i="0" kern="1200" dirty="0">
                          <a:solidFill>
                            <a:schemeClr val="tx1"/>
                          </a:solidFill>
                          <a:effectLst/>
                          <a:latin typeface="Calibri" panose="020F0502020204030204"/>
                          <a:ea typeface="+mn-ea"/>
                          <a:cs typeface="+mn-cs"/>
                        </a:rPr>
                        <a:t> </a:t>
                      </a:r>
                      <a:r>
                        <a:rPr lang="en-GB" altLang="zh-CN" sz="1800" b="0" i="0" kern="1200" dirty="0">
                          <a:solidFill>
                            <a:schemeClr val="tx1"/>
                          </a:solidFill>
                          <a:effectLst/>
                          <a:latin typeface="Calibri" panose="020F0502020204030204"/>
                          <a:ea typeface="+mn-ea"/>
                          <a:cs typeface="+mn-cs"/>
                        </a:rPr>
                        <a:t>Stability Index </a:t>
                      </a:r>
                      <a:endParaRPr lang="zh-CN" altLang="en-US" sz="1800" b="0" i="0" kern="1200" dirty="0">
                        <a:solidFill>
                          <a:schemeClr val="tx1"/>
                        </a:solidFill>
                        <a:effectLst/>
                        <a:latin typeface="Calibri" panose="020F0502020204030204"/>
                        <a:ea typeface="+mn-ea"/>
                        <a:cs typeface="+mn-cs"/>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稳定</a:t>
                      </a:r>
                      <a:r>
                        <a:rPr lang="zh-CN" altLang="en-US" sz="2000" kern="100" dirty="0">
                          <a:effectLst/>
                          <a:latin typeface="微软雅黑" panose="020B0503020204020204" pitchFamily="34" charset="-122"/>
                          <a:ea typeface="微软雅黑" panose="020B0503020204020204" pitchFamily="34" charset="-122"/>
                        </a:rPr>
                        <a:t>指数，回答了哪个变量导致数据分布变化的问题</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51478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K</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800" b="0" i="0" kern="1200" dirty="0">
                          <a:solidFill>
                            <a:schemeClr val="tx1"/>
                          </a:solidFill>
                          <a:effectLst/>
                          <a:latin typeface="Calibri" panose="020F0502020204030204"/>
                          <a:ea typeface="+mn-ea"/>
                          <a:cs typeface="+mn-cs"/>
                        </a:rPr>
                        <a:t>Kolmogorov-Smirnov</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用于特征对于风险区分能力的评估</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092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en-US" sz="2000" b="1" kern="100" dirty="0">
                          <a:effectLst/>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GB" altLang="zh-CN" sz="1800" b="0" i="0" kern="1200" dirty="0">
                          <a:solidFill>
                            <a:schemeClr val="tx1"/>
                          </a:solidFill>
                          <a:effectLst/>
                          <a:latin typeface="Calibri" panose="020F0502020204030204"/>
                          <a:ea typeface="+mn-ea"/>
                          <a:cs typeface="+mn-cs"/>
                        </a:rPr>
                        <a:t>Information Value</a:t>
                      </a:r>
                      <a:endParaRPr lang="zh-CN" altLang="en-US" sz="1800" b="0" i="0" kern="1200" dirty="0">
                        <a:solidFill>
                          <a:schemeClr val="tx1"/>
                        </a:solidFill>
                        <a:effectLst/>
                        <a:latin typeface="Calibri" panose="020F0502020204030204"/>
                        <a:ea typeface="+mn-ea"/>
                        <a:cs typeface="+mn-cs"/>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特征预测能力评估</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2121455" y="3478520"/>
            <a:ext cx="5026477" cy="1295922"/>
          </a:xfrm>
          <a:prstGeom prst="roundRect">
            <a:avLst/>
          </a:prstGeom>
          <a:solidFill>
            <a:schemeClr val="bg1">
              <a:lumMod val="95000"/>
            </a:schemeClr>
          </a:solidFill>
          <a:ln w="19050">
            <a:solidFill>
              <a:schemeClr val="tx1">
                <a:lumMod val="60000"/>
                <a:lumOff val="40000"/>
              </a:schemeClr>
            </a:solidFill>
            <a:prstDash val="dash"/>
          </a:ln>
        </p:spPr>
        <p:style>
          <a:lnRef idx="2">
            <a:schemeClr val="accent4"/>
          </a:lnRef>
          <a:fillRef idx="1">
            <a:schemeClr val="lt1"/>
          </a:fillRef>
          <a:effectRef idx="0">
            <a:schemeClr val="accent4"/>
          </a:effectRef>
          <a:fontRef idx="minor">
            <a:schemeClr val="dk1"/>
          </a:fontRef>
        </p:style>
        <p:txBody>
          <a:bodyPr rtlCol="0" anchor="ctr"/>
          <a:lstStyle/>
          <a:p>
            <a:endParaRPr lang="zh-CN" altLang="en-US" sz="1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pPr>
              <a:spcAft>
                <a:spcPts val="0"/>
              </a:spcAft>
            </a:pPr>
            <a:r>
              <a:rPr kumimoji="1" lang="zh-CN" altLang="en-US" dirty="0"/>
              <a:t>特征稳定性测试架构</a:t>
            </a:r>
            <a:endParaRPr kumimoji="1" lang="zh-CN" altLang="en-US" dirty="0"/>
          </a:p>
        </p:txBody>
      </p:sp>
      <p:sp>
        <p:nvSpPr>
          <p:cNvPr id="4" name="文本框 3"/>
          <p:cNvSpPr txBox="1"/>
          <p:nvPr/>
        </p:nvSpPr>
        <p:spPr>
          <a:xfrm>
            <a:off x="2121455" y="2733698"/>
            <a:ext cx="806705" cy="275590"/>
          </a:xfrm>
          <a:prstGeom prst="rect">
            <a:avLst/>
          </a:prstGeom>
          <a:noFill/>
        </p:spPr>
        <p:txBody>
          <a:bodyPr wrap="square">
            <a:spAutoFit/>
          </a:bodyPr>
          <a:lstStyle/>
          <a:p>
            <a:pPr>
              <a:spcAft>
                <a:spcPts val="0"/>
              </a:spcAft>
            </a:pPr>
            <a:r>
              <a:rPr lang="zh-CN" altLang="en-US" sz="1200" dirty="0">
                <a:latin typeface="微软雅黑" panose="020B0503020204020204" pitchFamily="34" charset="-122"/>
                <a:ea typeface="微软雅黑" panose="020B0503020204020204" pitchFamily="34" charset="-122"/>
              </a:rPr>
              <a:t>离线diff</a:t>
            </a:r>
            <a:endParaRPr lang="zh-CN" altLang="en-US" sz="1200" dirty="0">
              <a:latin typeface="微软雅黑" panose="020B0503020204020204" pitchFamily="34" charset="-122"/>
              <a:ea typeface="微软雅黑" panose="020B0503020204020204" pitchFamily="34" charset="-122"/>
            </a:endParaRPr>
          </a:p>
        </p:txBody>
      </p:sp>
      <p:sp>
        <p:nvSpPr>
          <p:cNvPr id="5" name="圆角矩形 4"/>
          <p:cNvSpPr/>
          <p:nvPr/>
        </p:nvSpPr>
        <p:spPr>
          <a:xfrm>
            <a:off x="508123" y="1055478"/>
            <a:ext cx="1076632"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lang="zh-CN" altLang="en-US" sz="1600" dirty="0">
                <a:latin typeface="微软雅黑" panose="020B0503020204020204" pitchFamily="34" charset="-122"/>
                <a:ea typeface="微软雅黑" panose="020B0503020204020204" pitchFamily="34" charset="-122"/>
                <a:sym typeface="+mn-ea"/>
              </a:rPr>
              <a:t>样本获取</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302341" y="2017345"/>
            <a:ext cx="1494503"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lang="en-GB" altLang="zh-CN" sz="1600" dirty="0">
                <a:latin typeface="微软雅黑" panose="020B0503020204020204" pitchFamily="34" charset="-122"/>
                <a:ea typeface="微软雅黑" panose="020B0503020204020204" pitchFamily="34" charset="-122"/>
                <a:sym typeface="+mn-ea"/>
              </a:rPr>
              <a:t>D</a:t>
            </a:r>
            <a:r>
              <a:rPr lang="en-US" altLang="zh-CN" sz="1600" dirty="0">
                <a:latin typeface="微软雅黑" panose="020B0503020204020204" pitchFamily="34" charset="-122"/>
                <a:ea typeface="微软雅黑" panose="020B0503020204020204" pitchFamily="34" charset="-122"/>
                <a:sym typeface="+mn-ea"/>
              </a:rPr>
              <a:t>if</a:t>
            </a:r>
            <a:r>
              <a:rPr lang="zh-CN" altLang="en-US" sz="1600" dirty="0">
                <a:latin typeface="微软雅黑" panose="020B0503020204020204" pitchFamily="34" charset="-122"/>
                <a:ea typeface="微软雅黑" panose="020B0503020204020204" pitchFamily="34" charset="-122"/>
                <a:sym typeface="+mn-ea"/>
              </a:rPr>
              <a:t>f 处理模块</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299188" y="3267478"/>
            <a:ext cx="1494503"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spcAft>
                <a:spcPts val="0"/>
              </a:spcAft>
            </a:pPr>
            <a:r>
              <a:rPr lang="en-GB" altLang="zh-CN" sz="1600" dirty="0">
                <a:latin typeface="微软雅黑" panose="020B0503020204020204" pitchFamily="34" charset="-122"/>
                <a:ea typeface="微软雅黑" panose="020B0503020204020204" pitchFamily="34" charset="-122"/>
                <a:sym typeface="+mn-ea"/>
              </a:rPr>
              <a:t>D</a:t>
            </a:r>
            <a:r>
              <a:rPr lang="en-US" altLang="zh-CN" sz="1600" dirty="0">
                <a:latin typeface="微软雅黑" panose="020B0503020204020204" pitchFamily="34" charset="-122"/>
                <a:ea typeface="微软雅黑" panose="020B0503020204020204" pitchFamily="34" charset="-122"/>
                <a:sym typeface="+mn-ea"/>
              </a:rPr>
              <a:t>if</a:t>
            </a:r>
            <a:r>
              <a:rPr lang="zh-CN" altLang="en-US" sz="1600" dirty="0">
                <a:latin typeface="微软雅黑" panose="020B0503020204020204" pitchFamily="34" charset="-122"/>
                <a:ea typeface="微软雅黑" panose="020B0503020204020204" pitchFamily="34" charset="-122"/>
                <a:sym typeface="+mn-ea"/>
              </a:rPr>
              <a:t>f 处理结果</a:t>
            </a:r>
            <a:endParaRPr lang="zh-CN" altLang="en-US" sz="1600" dirty="0">
              <a:latin typeface="微软雅黑" panose="020B0503020204020204" pitchFamily="34" charset="-122"/>
              <a:ea typeface="微软雅黑" panose="020B0503020204020204" pitchFamily="34" charset="-122"/>
            </a:endParaRPr>
          </a:p>
        </p:txBody>
      </p:sp>
      <p:sp>
        <p:nvSpPr>
          <p:cNvPr id="8" name="圆角矩形 7"/>
          <p:cNvSpPr/>
          <p:nvPr/>
        </p:nvSpPr>
        <p:spPr>
          <a:xfrm>
            <a:off x="2991307" y="1092704"/>
            <a:ext cx="1732936"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MapReduce请求</a:t>
            </a:r>
            <a:endParaRPr lang="zh-CN" altLang="en-US" sz="1400" dirty="0">
              <a:latin typeface="微软雅黑" panose="020B0503020204020204" pitchFamily="34" charset="-122"/>
              <a:ea typeface="微软雅黑" panose="020B0503020204020204" pitchFamily="34" charset="-122"/>
            </a:endParaRPr>
          </a:p>
          <a:p>
            <a:pPr>
              <a:spcBef>
                <a:spcPts val="0"/>
              </a:spcBef>
            </a:pPr>
            <a:r>
              <a:rPr lang="zh-CN" altLang="en-US" sz="1400" dirty="0">
                <a:latin typeface="微软雅黑" panose="020B0503020204020204" pitchFamily="34" charset="-122"/>
                <a:ea typeface="微软雅黑" panose="020B0503020204020204" pitchFamily="34" charset="-122"/>
                <a:sym typeface="+mn-ea"/>
              </a:rPr>
              <a:t>在线的不同环境</a:t>
            </a:r>
            <a:endParaRPr lang="zh-CN" altLang="en-US" sz="1400" dirty="0">
              <a:latin typeface="微软雅黑" panose="020B0503020204020204" pitchFamily="34" charset="-122"/>
              <a:ea typeface="微软雅黑" panose="020B0503020204020204" pitchFamily="34" charset="-122"/>
            </a:endParaRPr>
          </a:p>
        </p:txBody>
      </p:sp>
      <p:sp>
        <p:nvSpPr>
          <p:cNvPr id="9" name="圆角矩形 8"/>
          <p:cNvSpPr/>
          <p:nvPr/>
        </p:nvSpPr>
        <p:spPr>
          <a:xfrm>
            <a:off x="2991307" y="1971967"/>
            <a:ext cx="1732936"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MapReduce请求</a:t>
            </a:r>
            <a:endParaRPr lang="zh-CN" altLang="en-US" sz="1400" dirty="0">
              <a:latin typeface="微软雅黑" panose="020B0503020204020204" pitchFamily="34" charset="-122"/>
              <a:ea typeface="微软雅黑" panose="020B0503020204020204" pitchFamily="34" charset="-122"/>
            </a:endParaRPr>
          </a:p>
          <a:p>
            <a:pPr>
              <a:spcBef>
                <a:spcPts val="0"/>
              </a:spcBef>
            </a:pPr>
            <a:r>
              <a:rPr lang="zh-CN" altLang="en-US" sz="1400" dirty="0">
                <a:latin typeface="微软雅黑" panose="020B0503020204020204" pitchFamily="34" charset="-122"/>
                <a:ea typeface="微软雅黑" panose="020B0503020204020204" pitchFamily="34" charset="-122"/>
                <a:sym typeface="+mn-ea"/>
              </a:rPr>
              <a:t>在线接口</a:t>
            </a:r>
            <a:endParaRPr lang="zh-CN" altLang="en-US" sz="1400" dirty="0">
              <a:latin typeface="微软雅黑" panose="020B0503020204020204" pitchFamily="34" charset="-122"/>
              <a:ea typeface="微软雅黑" panose="020B0503020204020204" pitchFamily="34" charset="-122"/>
            </a:endParaRPr>
          </a:p>
        </p:txBody>
      </p:sp>
      <p:sp>
        <p:nvSpPr>
          <p:cNvPr id="10" name="圆角矩形 9"/>
          <p:cNvSpPr/>
          <p:nvPr/>
        </p:nvSpPr>
        <p:spPr>
          <a:xfrm>
            <a:off x="2991307" y="2826871"/>
            <a:ext cx="1337803" cy="428929"/>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获取离线特征</a:t>
            </a:r>
            <a:endParaRPr lang="zh-CN" altLang="en-US" sz="1400" dirty="0">
              <a:latin typeface="微软雅黑" panose="020B0503020204020204" pitchFamily="34" charset="-122"/>
              <a:ea typeface="微软雅黑" panose="020B0503020204020204" pitchFamily="34" charset="-122"/>
            </a:endParaRPr>
          </a:p>
        </p:txBody>
      </p:sp>
      <p:cxnSp>
        <p:nvCxnSpPr>
          <p:cNvPr id="11" name="肘形连接符 10"/>
          <p:cNvCxnSpPr>
            <a:stCxn id="6" idx="3"/>
            <a:endCxn id="8" idx="1"/>
          </p:cNvCxnSpPr>
          <p:nvPr/>
        </p:nvCxnSpPr>
        <p:spPr>
          <a:xfrm flipV="1">
            <a:off x="1796844" y="1364935"/>
            <a:ext cx="1194463" cy="878552"/>
          </a:xfrm>
          <a:prstGeom prst="bentConnector3">
            <a:avLst>
              <a:gd name="adj1" fmla="val 220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6" idx="3"/>
            <a:endCxn id="9" idx="1"/>
          </p:cNvCxnSpPr>
          <p:nvPr/>
        </p:nvCxnSpPr>
        <p:spPr>
          <a:xfrm>
            <a:off x="1796844" y="2243487"/>
            <a:ext cx="1194463" cy="7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肘形连接符 12"/>
          <p:cNvCxnSpPr>
            <a:stCxn id="6" idx="3"/>
            <a:endCxn id="10" idx="1"/>
          </p:cNvCxnSpPr>
          <p:nvPr/>
        </p:nvCxnSpPr>
        <p:spPr>
          <a:xfrm>
            <a:off x="1796844" y="2243487"/>
            <a:ext cx="1194463" cy="797849"/>
          </a:xfrm>
          <a:prstGeom prst="bentConnector3">
            <a:avLst>
              <a:gd name="adj1" fmla="val 22836"/>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圆角矩形 13"/>
          <p:cNvSpPr/>
          <p:nvPr/>
        </p:nvSpPr>
        <p:spPr>
          <a:xfrm>
            <a:off x="5354120" y="2021032"/>
            <a:ext cx="1337803" cy="444909"/>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获取离线特征</a:t>
            </a:r>
            <a:endParaRPr lang="zh-CN" altLang="en-US" sz="1400" dirty="0">
              <a:latin typeface="微软雅黑" panose="020B0503020204020204" pitchFamily="34" charset="-122"/>
              <a:ea typeface="微软雅黑" panose="020B0503020204020204" pitchFamily="34" charset="-122"/>
            </a:endParaRPr>
          </a:p>
        </p:txBody>
      </p:sp>
      <p:cxnSp>
        <p:nvCxnSpPr>
          <p:cNvPr id="15" name="肘形连接符 14"/>
          <p:cNvCxnSpPr>
            <a:stCxn id="9" idx="3"/>
            <a:endCxn id="14" idx="1"/>
          </p:cNvCxnSpPr>
          <p:nvPr/>
        </p:nvCxnSpPr>
        <p:spPr>
          <a:xfrm flipV="1">
            <a:off x="4724243" y="2243487"/>
            <a:ext cx="629877" cy="7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圆角矩形 15"/>
          <p:cNvSpPr/>
          <p:nvPr/>
        </p:nvSpPr>
        <p:spPr>
          <a:xfrm>
            <a:off x="7275563" y="1971255"/>
            <a:ext cx="1337803"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统一dif</a:t>
            </a:r>
            <a:r>
              <a:rPr lang="en-US" altLang="zh-CN" sz="1400" dirty="0">
                <a:latin typeface="微软雅黑" panose="020B0503020204020204" pitchFamily="34" charset="-122"/>
                <a:ea typeface="微软雅黑" panose="020B0503020204020204" pitchFamily="34" charset="-122"/>
                <a:sym typeface="+mn-ea"/>
              </a:rPr>
              <a:t>f</a:t>
            </a:r>
            <a:r>
              <a:rPr lang="zh-CN" altLang="en-US" sz="1400" dirty="0">
                <a:latin typeface="微软雅黑" panose="020B0503020204020204" pitchFamily="34" charset="-122"/>
                <a:ea typeface="微软雅黑" panose="020B0503020204020204" pitchFamily="34" charset="-122"/>
                <a:sym typeface="+mn-ea"/>
              </a:rPr>
              <a:t>脚本</a:t>
            </a:r>
            <a:endParaRPr lang="zh-CN" altLang="en-US" sz="1400" dirty="0">
              <a:latin typeface="微软雅黑" panose="020B0503020204020204" pitchFamily="34" charset="-122"/>
              <a:ea typeface="微软雅黑" panose="020B0503020204020204" pitchFamily="34" charset="-122"/>
            </a:endParaRPr>
          </a:p>
        </p:txBody>
      </p:sp>
      <p:cxnSp>
        <p:nvCxnSpPr>
          <p:cNvPr id="17" name="肘形连接符 16"/>
          <p:cNvCxnSpPr>
            <a:stCxn id="14" idx="3"/>
            <a:endCxn id="16" idx="1"/>
          </p:cNvCxnSpPr>
          <p:nvPr/>
        </p:nvCxnSpPr>
        <p:spPr>
          <a:xfrm flipV="1">
            <a:off x="6691923" y="2243486"/>
            <a:ext cx="583640"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圆角矩形 17"/>
          <p:cNvSpPr/>
          <p:nvPr/>
        </p:nvSpPr>
        <p:spPr>
          <a:xfrm>
            <a:off x="2376412" y="3585085"/>
            <a:ext cx="1337803"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各环境下的整体覆盖率</a:t>
            </a:r>
            <a:endParaRPr lang="zh-CN" altLang="en-US" sz="1400" dirty="0">
              <a:latin typeface="微软雅黑" panose="020B0503020204020204" pitchFamily="34" charset="-122"/>
              <a:ea typeface="微软雅黑" panose="020B0503020204020204" pitchFamily="34" charset="-122"/>
            </a:endParaRPr>
          </a:p>
        </p:txBody>
      </p:sp>
      <p:sp>
        <p:nvSpPr>
          <p:cNvPr id="19" name="圆角矩形 18"/>
          <p:cNvSpPr/>
          <p:nvPr/>
        </p:nvSpPr>
        <p:spPr>
          <a:xfrm>
            <a:off x="2376412" y="4198940"/>
            <a:ext cx="1855611"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相同覆盖下的diff样本及对应的特征</a:t>
            </a:r>
            <a:endParaRPr lang="zh-CN" altLang="en-US" sz="1400" dirty="0">
              <a:latin typeface="微软雅黑" panose="020B0503020204020204" pitchFamily="34" charset="-122"/>
              <a:ea typeface="微软雅黑" panose="020B0503020204020204" pitchFamily="34" charset="-122"/>
            </a:endParaRPr>
          </a:p>
        </p:txBody>
      </p:sp>
      <p:sp>
        <p:nvSpPr>
          <p:cNvPr id="20" name="圆角矩形 19"/>
          <p:cNvSpPr/>
          <p:nvPr/>
        </p:nvSpPr>
        <p:spPr>
          <a:xfrm>
            <a:off x="4541241" y="4198940"/>
            <a:ext cx="1732937"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每维特征的diff率</a:t>
            </a:r>
            <a:endParaRPr lang="zh-CN" altLang="en-US" sz="14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952031" y="3587282"/>
            <a:ext cx="1337803"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覆盖率不同的样本</a:t>
            </a:r>
            <a:endParaRPr lang="zh-CN" altLang="en-US" sz="1400" dirty="0">
              <a:latin typeface="微软雅黑" panose="020B0503020204020204" pitchFamily="34" charset="-122"/>
              <a:ea typeface="微软雅黑" panose="020B0503020204020204" pitchFamily="34" charset="-122"/>
            </a:endParaRPr>
          </a:p>
        </p:txBody>
      </p:sp>
      <p:sp>
        <p:nvSpPr>
          <p:cNvPr id="22" name="圆角矩形 21"/>
          <p:cNvSpPr/>
          <p:nvPr/>
        </p:nvSpPr>
        <p:spPr>
          <a:xfrm>
            <a:off x="5525811" y="3585085"/>
            <a:ext cx="1496734"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0"/>
              </a:spcAft>
            </a:pPr>
            <a:r>
              <a:rPr lang="zh-CN" altLang="en-US" sz="1400" dirty="0">
                <a:latin typeface="微软雅黑" panose="020B0503020204020204" pitchFamily="34" charset="-122"/>
                <a:ea typeface="微软雅黑" panose="020B0503020204020204" pitchFamily="34" charset="-122"/>
                <a:sym typeface="+mn-ea"/>
              </a:rPr>
              <a:t>相同覆盖样本</a:t>
            </a:r>
            <a:endParaRPr lang="zh-CN" altLang="en-US" sz="1400" dirty="0">
              <a:latin typeface="微软雅黑" panose="020B0503020204020204" pitchFamily="34" charset="-122"/>
              <a:ea typeface="微软雅黑" panose="020B0503020204020204" pitchFamily="34" charset="-122"/>
            </a:endParaRPr>
          </a:p>
          <a:p>
            <a:pPr>
              <a:spcBef>
                <a:spcPts val="0"/>
              </a:spcBef>
            </a:pPr>
            <a:r>
              <a:rPr lang="zh-CN" altLang="en-US" sz="1400" dirty="0">
                <a:latin typeface="微软雅黑" panose="020B0503020204020204" pitchFamily="34" charset="-122"/>
                <a:ea typeface="微软雅黑" panose="020B0503020204020204" pitchFamily="34" charset="-122"/>
                <a:sym typeface="+mn-ea"/>
              </a:rPr>
              <a:t>下的整体diff率</a:t>
            </a:r>
            <a:endParaRPr lang="zh-CN" altLang="en-US" sz="1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121455" y="1055478"/>
            <a:ext cx="774448" cy="275590"/>
          </a:xfrm>
          <a:prstGeom prst="rect">
            <a:avLst/>
          </a:prstGeom>
          <a:noFill/>
        </p:spPr>
        <p:txBody>
          <a:bodyPr wrap="square">
            <a:spAutoFit/>
          </a:bodyPr>
          <a:lstStyle/>
          <a:p>
            <a:pPr>
              <a:spcAft>
                <a:spcPts val="0"/>
              </a:spcAft>
            </a:pPr>
            <a:r>
              <a:rPr lang="zh-CN" altLang="en-US" sz="1200" dirty="0">
                <a:latin typeface="微软雅黑" panose="020B0503020204020204" pitchFamily="34" charset="-122"/>
                <a:ea typeface="微软雅黑" panose="020B0503020204020204" pitchFamily="34" charset="-122"/>
              </a:rPr>
              <a:t>在线diff</a:t>
            </a:r>
            <a:endParaRPr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121455" y="1804211"/>
            <a:ext cx="774448" cy="460375"/>
          </a:xfrm>
          <a:prstGeom prst="rect">
            <a:avLst/>
          </a:prstGeom>
          <a:noFill/>
        </p:spPr>
        <p:txBody>
          <a:bodyPr wrap="square">
            <a:spAutoFit/>
          </a:bodyPr>
          <a:lstStyle/>
          <a:p>
            <a:pPr>
              <a:spcAft>
                <a:spcPts val="0"/>
              </a:spcAft>
            </a:pPr>
            <a:r>
              <a:rPr lang="zh-CN" altLang="en-US" sz="1200" dirty="0">
                <a:latin typeface="微软雅黑" panose="020B0503020204020204" pitchFamily="34" charset="-122"/>
                <a:ea typeface="微软雅黑" panose="020B0503020204020204" pitchFamily="34" charset="-122"/>
              </a:rPr>
              <a:t>在线/离线diff</a:t>
            </a:r>
            <a:endParaRPr lang="zh-CN" altLang="en-US" sz="1200" dirty="0">
              <a:latin typeface="微软雅黑" panose="020B0503020204020204" pitchFamily="34" charset="-122"/>
              <a:ea typeface="微软雅黑" panose="020B0503020204020204" pitchFamily="34" charset="-122"/>
            </a:endParaRPr>
          </a:p>
        </p:txBody>
      </p:sp>
      <p:cxnSp>
        <p:nvCxnSpPr>
          <p:cNvPr id="26" name="肘形连接符 25"/>
          <p:cNvCxnSpPr>
            <a:stCxn id="8" idx="3"/>
            <a:endCxn id="16" idx="0"/>
          </p:cNvCxnSpPr>
          <p:nvPr/>
        </p:nvCxnSpPr>
        <p:spPr>
          <a:xfrm>
            <a:off x="4724243" y="1364935"/>
            <a:ext cx="3220222" cy="6063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肘形连接符 26"/>
          <p:cNvCxnSpPr>
            <a:stCxn id="10" idx="3"/>
            <a:endCxn id="16" idx="2"/>
          </p:cNvCxnSpPr>
          <p:nvPr/>
        </p:nvCxnSpPr>
        <p:spPr>
          <a:xfrm flipV="1">
            <a:off x="4329110" y="2515716"/>
            <a:ext cx="3615355" cy="5256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肘形连接符 27"/>
          <p:cNvCxnSpPr>
            <a:stCxn id="5" idx="2"/>
            <a:endCxn id="6" idx="0"/>
          </p:cNvCxnSpPr>
          <p:nvPr/>
        </p:nvCxnSpPr>
        <p:spPr>
          <a:xfrm rot="16200000" flipH="1">
            <a:off x="793225" y="1760976"/>
            <a:ext cx="509583" cy="315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肘形连接符 28"/>
          <p:cNvCxnSpPr>
            <a:stCxn id="6" idx="2"/>
            <a:endCxn id="7" idx="0"/>
          </p:cNvCxnSpPr>
          <p:nvPr/>
        </p:nvCxnSpPr>
        <p:spPr>
          <a:xfrm rot="5400000">
            <a:off x="649093" y="2866977"/>
            <a:ext cx="797849" cy="315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肘形连接符 29"/>
          <p:cNvCxnSpPr>
            <a:stCxn id="7" idx="2"/>
            <a:endCxn id="23" idx="1"/>
          </p:cNvCxnSpPr>
          <p:nvPr/>
        </p:nvCxnSpPr>
        <p:spPr>
          <a:xfrm rot="16200000" flipH="1">
            <a:off x="1380588" y="3385613"/>
            <a:ext cx="406719" cy="107501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算法验证</a:t>
            </a:r>
            <a:endParaRPr kumimoji="1"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8913" y="1515213"/>
            <a:ext cx="4617740" cy="254899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p:nvPr/>
        </p:nvSpPr>
        <p:spPr>
          <a:xfrm>
            <a:off x="628650" y="1164118"/>
            <a:ext cx="4478609" cy="3329823"/>
          </a:xfrm>
          <a:prstGeom prst="rect">
            <a:avLst/>
          </a:prstGeom>
        </p:spPr>
        <p:txBody>
          <a:bodyPr/>
          <a:lstStyle>
            <a:lvl1pPr marL="228600" indent="-228600" algn="l" rtl="0" eaLnBrk="0" fontAlgn="base" hangingPunct="0">
              <a:lnSpc>
                <a:spcPct val="90000"/>
              </a:lnSpc>
              <a:spcBef>
                <a:spcPct val="50000"/>
              </a:spcBef>
              <a:spcAft>
                <a:spcPct val="0"/>
              </a:spcAft>
              <a:buClr>
                <a:schemeClr val="accent1"/>
              </a:buClr>
              <a:buFont typeface="Wingdings" panose="05000000000000000000" pitchFamily="2" charset="2"/>
              <a:buChar char="§"/>
              <a:defRPr sz="24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lnSpc>
                <a:spcPct val="90000"/>
              </a:lnSpc>
              <a:spcBef>
                <a:spcPct val="50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685800" indent="228600" algn="l" rtl="0" eaLnBrk="0" fontAlgn="base" hangingPunct="0">
              <a:lnSpc>
                <a:spcPct val="90000"/>
              </a:lnSpc>
              <a:spcBef>
                <a:spcPct val="5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914400" indent="457200" algn="l" rtl="0" eaLnBrk="0" fontAlgn="base" hangingPunct="0">
              <a:lnSpc>
                <a:spcPct val="90000"/>
              </a:lnSpc>
              <a:spcBef>
                <a:spcPct val="50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143000" indent="685800" algn="l" rtl="0" eaLnBrk="0" fontAlgn="base" hangingPunct="0">
              <a:lnSpc>
                <a:spcPct val="95000"/>
              </a:lnSpc>
              <a:spcBef>
                <a:spcPct val="35000"/>
              </a:spcBef>
              <a:spcAft>
                <a:spcPct val="0"/>
              </a:spcAft>
              <a:buChar char="»"/>
              <a:defRPr sz="2000">
                <a:solidFill>
                  <a:schemeClr val="tx1"/>
                </a:solidFill>
                <a:latin typeface="+mn-lt"/>
                <a:ea typeface="MS PGothic" panose="020B0600070205080204" pitchFamily="34" charset="-128"/>
              </a:defRPr>
            </a:lvl5pPr>
            <a:lvl6pPr marL="1600200" algn="l" rtl="0" eaLnBrk="0" fontAlgn="base" hangingPunct="0">
              <a:lnSpc>
                <a:spcPct val="95000"/>
              </a:lnSpc>
              <a:spcBef>
                <a:spcPct val="35000"/>
              </a:spcBef>
              <a:spcAft>
                <a:spcPct val="0"/>
              </a:spcAft>
              <a:defRPr sz="2000">
                <a:solidFill>
                  <a:schemeClr val="tx1"/>
                </a:solidFill>
                <a:latin typeface="+mn-lt"/>
                <a:ea typeface="+mn-ea"/>
              </a:defRPr>
            </a:lvl6pPr>
            <a:lvl7pPr marL="2057400" algn="l" rtl="0" eaLnBrk="0" fontAlgn="base" hangingPunct="0">
              <a:lnSpc>
                <a:spcPct val="95000"/>
              </a:lnSpc>
              <a:spcBef>
                <a:spcPct val="35000"/>
              </a:spcBef>
              <a:spcAft>
                <a:spcPct val="0"/>
              </a:spcAft>
              <a:defRPr sz="2000">
                <a:solidFill>
                  <a:schemeClr val="tx1"/>
                </a:solidFill>
                <a:latin typeface="+mn-lt"/>
                <a:ea typeface="+mn-ea"/>
              </a:defRPr>
            </a:lvl7pPr>
            <a:lvl8pPr marL="2514600" algn="l" rtl="0" eaLnBrk="0" fontAlgn="base" hangingPunct="0">
              <a:lnSpc>
                <a:spcPct val="95000"/>
              </a:lnSpc>
              <a:spcBef>
                <a:spcPct val="35000"/>
              </a:spcBef>
              <a:spcAft>
                <a:spcPct val="0"/>
              </a:spcAft>
              <a:defRPr sz="2000">
                <a:solidFill>
                  <a:schemeClr val="tx1"/>
                </a:solidFill>
                <a:latin typeface="+mn-lt"/>
                <a:ea typeface="+mn-ea"/>
              </a:defRPr>
            </a:lvl8pPr>
            <a:lvl9pPr marL="2971800" algn="l" rtl="0" eaLnBrk="0" fontAlgn="base" hangingPunct="0">
              <a:lnSpc>
                <a:spcPct val="95000"/>
              </a:lnSpc>
              <a:spcBef>
                <a:spcPct val="35000"/>
              </a:spcBef>
              <a:spcAft>
                <a:spcPct val="0"/>
              </a:spcAft>
              <a:defRPr sz="2000">
                <a:solidFill>
                  <a:schemeClr val="tx1"/>
                </a:solidFill>
                <a:latin typeface="+mn-lt"/>
                <a:ea typeface="+mn-ea"/>
              </a:defRPr>
            </a:lvl9pPr>
          </a:lstStyle>
          <a:p>
            <a:pPr>
              <a:lnSpc>
                <a:spcPct val="100000"/>
              </a:lnSpc>
              <a:spcAft>
                <a:spcPts val="0"/>
              </a:spcAft>
            </a:pPr>
            <a:r>
              <a:rPr kumimoji="1" lang="en-US" altLang="zh-CN" kern="0" dirty="0"/>
              <a:t>Review</a:t>
            </a:r>
            <a:r>
              <a:rPr kumimoji="1" lang="zh-CN" altLang="en-US" kern="0" dirty="0"/>
              <a:t>（评审）</a:t>
            </a:r>
            <a:endParaRPr kumimoji="1" lang="zh-CN" altLang="en-US" kern="0" dirty="0"/>
          </a:p>
          <a:p>
            <a:pPr>
              <a:lnSpc>
                <a:spcPct val="100000"/>
              </a:lnSpc>
              <a:spcBef>
                <a:spcPts val="50"/>
              </a:spcBef>
              <a:spcAft>
                <a:spcPts val="0"/>
              </a:spcAft>
            </a:pPr>
            <a:r>
              <a:rPr kumimoji="1" lang="zh-CN" altLang="en-US" kern="0" dirty="0"/>
              <a:t>验证</a:t>
            </a:r>
            <a:r>
              <a:rPr kumimoji="1" lang="en-US" altLang="zh-CN" kern="0" dirty="0"/>
              <a:t>/</a:t>
            </a:r>
            <a:r>
              <a:rPr kumimoji="1" lang="zh-CN" altLang="en-US" kern="0" dirty="0"/>
              <a:t>测试数据集</a:t>
            </a:r>
            <a:endParaRPr kumimoji="1" lang="en-US" altLang="zh-CN" kern="0" dirty="0"/>
          </a:p>
          <a:p>
            <a:pPr>
              <a:lnSpc>
                <a:spcPct val="100000"/>
              </a:lnSpc>
              <a:spcBef>
                <a:spcPts val="50"/>
              </a:spcBef>
              <a:spcAft>
                <a:spcPts val="0"/>
              </a:spcAft>
            </a:pPr>
            <a:r>
              <a:rPr kumimoji="1" lang="zh-CN" altLang="en-US" kern="0" dirty="0"/>
              <a:t>具体验证指标</a:t>
            </a:r>
            <a:endParaRPr kumimoji="1" lang="en-US" altLang="zh-CN" kern="0" dirty="0"/>
          </a:p>
          <a:p>
            <a:pPr>
              <a:lnSpc>
                <a:spcPct val="100000"/>
              </a:lnSpc>
              <a:spcBef>
                <a:spcPts val="50"/>
              </a:spcBef>
              <a:spcAft>
                <a:spcPts val="0"/>
              </a:spcAft>
            </a:pPr>
            <a:r>
              <a:rPr kumimoji="1" lang="zh-CN" altLang="en-US" kern="0" dirty="0"/>
              <a:t>交叉验证</a:t>
            </a:r>
            <a:r>
              <a:rPr kumimoji="1" lang="zh-CN" altLang="en-US" sz="1400" kern="0" dirty="0"/>
              <a:t>（</a:t>
            </a:r>
            <a:r>
              <a:rPr kumimoji="1" lang="en-US" altLang="zh-CN" sz="1400" b="0" dirty="0">
                <a:solidFill>
                  <a:schemeClr val="accent4">
                    <a:lumMod val="50000"/>
                  </a:schemeClr>
                </a:solidFill>
              </a:rPr>
              <a:t> CV</a:t>
            </a:r>
            <a:r>
              <a:rPr kumimoji="1" lang="zh-CN" altLang="en-US" sz="1400" b="0" dirty="0">
                <a:solidFill>
                  <a:schemeClr val="accent4">
                    <a:lumMod val="50000"/>
                  </a:schemeClr>
                </a:solidFill>
              </a:rPr>
              <a:t>：</a:t>
            </a:r>
            <a:r>
              <a:rPr kumimoji="1" lang="en-US" altLang="zh-CN" sz="1400" b="0" dirty="0">
                <a:solidFill>
                  <a:schemeClr val="accent4">
                    <a:lumMod val="50000"/>
                  </a:schemeClr>
                </a:solidFill>
              </a:rPr>
              <a:t>cross</a:t>
            </a:r>
            <a:r>
              <a:rPr kumimoji="1" lang="zh-CN" altLang="en-US" sz="1400" b="0" dirty="0">
                <a:solidFill>
                  <a:schemeClr val="accent4">
                    <a:lumMod val="50000"/>
                  </a:schemeClr>
                </a:solidFill>
              </a:rPr>
              <a:t> </a:t>
            </a:r>
            <a:r>
              <a:rPr kumimoji="1" lang="en-US" altLang="zh-CN" sz="1400" b="0" dirty="0">
                <a:solidFill>
                  <a:schemeClr val="accent4">
                    <a:lumMod val="50000"/>
                  </a:schemeClr>
                </a:solidFill>
              </a:rPr>
              <a:t>validation </a:t>
            </a:r>
            <a:r>
              <a:rPr kumimoji="1" lang="zh-CN" altLang="en-US" sz="1400" kern="0" dirty="0"/>
              <a:t>）</a:t>
            </a:r>
            <a:endParaRPr kumimoji="1" lang="en-US" altLang="zh-CN" sz="1400" kern="0" dirty="0"/>
          </a:p>
          <a:p>
            <a:pPr>
              <a:lnSpc>
                <a:spcPct val="100000"/>
              </a:lnSpc>
              <a:spcBef>
                <a:spcPts val="50"/>
              </a:spcBef>
              <a:spcAft>
                <a:spcPts val="0"/>
              </a:spcAft>
            </a:pPr>
            <a:r>
              <a:rPr kumimoji="1" lang="zh-CN" altLang="en-US" kern="0" dirty="0"/>
              <a:t>对抗验证</a:t>
            </a:r>
            <a:endParaRPr kumimoji="1" lang="en-US" altLang="zh-CN" kern="0" dirty="0"/>
          </a:p>
          <a:p>
            <a:pPr>
              <a:lnSpc>
                <a:spcPct val="100000"/>
              </a:lnSpc>
              <a:spcBef>
                <a:spcPts val="50"/>
              </a:spcBef>
            </a:pPr>
            <a:r>
              <a:rPr kumimoji="1" lang="en-US" altLang="zh-CN" kern="0" dirty="0"/>
              <a:t>A/B</a:t>
            </a:r>
            <a:r>
              <a:rPr kumimoji="1" lang="zh-CN" altLang="en-US" kern="0" dirty="0"/>
              <a:t>测试</a:t>
            </a:r>
            <a:endParaRPr kumimoji="1" lang="zh-CN" altLang="en-US" kern="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算法评估指标</a:t>
            </a:r>
            <a:endParaRPr kumimoji="1" lang="zh-CN" altLang="en-US" dirty="0"/>
          </a:p>
        </p:txBody>
      </p:sp>
      <p:sp>
        <p:nvSpPr>
          <p:cNvPr id="4" name="文本框 3"/>
          <p:cNvSpPr txBox="1"/>
          <p:nvPr/>
        </p:nvSpPr>
        <p:spPr>
          <a:xfrm>
            <a:off x="122268" y="2495169"/>
            <a:ext cx="1029876" cy="645160"/>
          </a:xfrm>
          <a:prstGeom prst="rect">
            <a:avLst/>
          </a:prstGeom>
          <a:noFill/>
        </p:spPr>
        <p:txBody>
          <a:bodyPr wrap="square" rtlCol="0">
            <a:spAutoFit/>
          </a:bodyPr>
          <a:lstStyle/>
          <a:p>
            <a:pPr>
              <a:spcAft>
                <a:spcPts val="0"/>
              </a:spcAft>
            </a:pPr>
            <a:r>
              <a:rPr kumimoji="1" lang="zh-CN" altLang="en-US" dirty="0">
                <a:latin typeface="微软雅黑" panose="020B0503020204020204" pitchFamily="34" charset="-122"/>
                <a:ea typeface="微软雅黑" panose="020B0503020204020204" pitchFamily="34" charset="-122"/>
              </a:rPr>
              <a:t>评价性能指标</a:t>
            </a:r>
            <a:endParaRPr kumimoji="1" lang="zh-CN" altLang="en-US" dirty="0">
              <a:latin typeface="微软雅黑" panose="020B0503020204020204" pitchFamily="34" charset="-122"/>
              <a:ea typeface="微软雅黑" panose="020B0503020204020204" pitchFamily="34" charset="-122"/>
            </a:endParaRPr>
          </a:p>
        </p:txBody>
      </p:sp>
      <p:sp>
        <p:nvSpPr>
          <p:cNvPr id="5" name="左大括号 4"/>
          <p:cNvSpPr/>
          <p:nvPr/>
        </p:nvSpPr>
        <p:spPr>
          <a:xfrm>
            <a:off x="937372" y="1828065"/>
            <a:ext cx="572279" cy="1980540"/>
          </a:xfrm>
          <a:prstGeom prst="leftBrace">
            <a:avLst>
              <a:gd name="adj1" fmla="val 393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489055" y="3494769"/>
            <a:ext cx="690880" cy="706755"/>
          </a:xfrm>
          <a:prstGeom prst="rect">
            <a:avLst/>
          </a:prstGeom>
          <a:noFill/>
        </p:spPr>
        <p:txBody>
          <a:bodyPr wrap="none" rtlCol="0">
            <a:spAutoFit/>
          </a:bodyPr>
          <a:lstStyle/>
          <a:p>
            <a:pPr>
              <a:spcAft>
                <a:spcPts val="0"/>
              </a:spcAft>
            </a:pPr>
            <a:r>
              <a:rPr kumimoji="1" lang="zh-CN" altLang="en-US" sz="2000" b="1" dirty="0">
                <a:solidFill>
                  <a:srgbClr val="00B0F0"/>
                </a:solidFill>
                <a:latin typeface="微软雅黑" panose="020B0503020204020204" pitchFamily="34" charset="-122"/>
                <a:ea typeface="微软雅黑" panose="020B0503020204020204" pitchFamily="34" charset="-122"/>
              </a:rPr>
              <a:t>回归</a:t>
            </a:r>
            <a:endParaRPr kumimoji="1" lang="en-US" altLang="zh-CN" sz="2000" b="1"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zh-CN" altLang="en-US" sz="2000" b="1" dirty="0">
                <a:solidFill>
                  <a:srgbClr val="00B0F0"/>
                </a:solidFill>
                <a:latin typeface="微软雅黑" panose="020B0503020204020204" pitchFamily="34" charset="-122"/>
                <a:ea typeface="微软雅黑" panose="020B0503020204020204" pitchFamily="34" charset="-122"/>
              </a:rPr>
              <a:t>问题</a:t>
            </a:r>
            <a:endParaRPr kumimoji="1"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09651" y="1525681"/>
            <a:ext cx="690880" cy="706755"/>
          </a:xfrm>
          <a:prstGeom prst="rect">
            <a:avLst/>
          </a:prstGeom>
          <a:noFill/>
        </p:spPr>
        <p:txBody>
          <a:bodyPr wrap="none" rtlCol="0">
            <a:spAutoFit/>
          </a:bodyPr>
          <a:lstStyle/>
          <a:p>
            <a:pPr>
              <a:spcAft>
                <a:spcPts val="0"/>
              </a:spcAft>
            </a:pPr>
            <a:r>
              <a:rPr kumimoji="1" lang="zh-CN" altLang="en-US" sz="2000" b="1" dirty="0">
                <a:latin typeface="微软雅黑" panose="020B0503020204020204" pitchFamily="34" charset="-122"/>
                <a:ea typeface="微软雅黑" panose="020B0503020204020204" pitchFamily="34" charset="-122"/>
              </a:rPr>
              <a:t>分类</a:t>
            </a:r>
            <a:endParaRPr kumimoji="1" lang="en-US" altLang="zh-CN" sz="2000" b="1" dirty="0">
              <a:latin typeface="微软雅黑" panose="020B0503020204020204" pitchFamily="34" charset="-122"/>
              <a:ea typeface="微软雅黑" panose="020B0503020204020204" pitchFamily="34" charset="-122"/>
            </a:endParaRPr>
          </a:p>
          <a:p>
            <a:pPr>
              <a:spcBef>
                <a:spcPts val="0"/>
              </a:spcBef>
            </a:pPr>
            <a:r>
              <a:rPr kumimoji="1" lang="zh-CN" altLang="en-US" sz="2000" b="1" dirty="0">
                <a:latin typeface="微软雅黑" panose="020B0503020204020204" pitchFamily="34" charset="-122"/>
                <a:ea typeface="微软雅黑" panose="020B0503020204020204" pitchFamily="34" charset="-122"/>
              </a:rPr>
              <a:t>问题</a:t>
            </a:r>
            <a:endParaRPr kumimoji="1" lang="zh-CN" altLang="en-US" sz="2000" b="1" dirty="0">
              <a:latin typeface="微软雅黑" panose="020B0503020204020204" pitchFamily="34" charset="-122"/>
              <a:ea typeface="微软雅黑" panose="020B0503020204020204" pitchFamily="34" charset="-122"/>
            </a:endParaRPr>
          </a:p>
        </p:txBody>
      </p:sp>
      <p:sp>
        <p:nvSpPr>
          <p:cNvPr id="8" name="左大括号 7"/>
          <p:cNvSpPr/>
          <p:nvPr/>
        </p:nvSpPr>
        <p:spPr>
          <a:xfrm>
            <a:off x="2135100" y="3195544"/>
            <a:ext cx="319585" cy="1240344"/>
          </a:xfrm>
          <a:prstGeom prst="leftBrace">
            <a:avLst>
              <a:gd name="adj1" fmla="val 39319"/>
              <a:gd name="adj2" fmla="val 50000"/>
            </a:avLst>
          </a:prstGeom>
          <a:ln w="1905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423101" y="2917568"/>
            <a:ext cx="640080" cy="645160"/>
          </a:xfrm>
          <a:prstGeom prst="rect">
            <a:avLst/>
          </a:prstGeom>
          <a:noFill/>
        </p:spPr>
        <p:txBody>
          <a:bodyPr wrap="none" rtlCol="0">
            <a:spAutoFit/>
          </a:bodyPr>
          <a:lstStyle/>
          <a:p>
            <a:pPr>
              <a:spcAft>
                <a:spcPts val="0"/>
              </a:spcAft>
            </a:pPr>
            <a:r>
              <a:rPr kumimoji="1" lang="zh-CN" altLang="en-US" sz="1800" dirty="0">
                <a:solidFill>
                  <a:srgbClr val="00B0F0"/>
                </a:solidFill>
                <a:latin typeface="微软雅黑" panose="020B0503020204020204" pitchFamily="34" charset="-122"/>
                <a:ea typeface="微软雅黑" panose="020B0503020204020204" pitchFamily="34" charset="-122"/>
              </a:rPr>
              <a:t>分数</a:t>
            </a:r>
            <a:endParaRPr kumimoji="1" lang="en-US" altLang="zh-CN" sz="1800"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zh-CN" altLang="en-US" sz="1800" dirty="0">
                <a:solidFill>
                  <a:srgbClr val="00B0F0"/>
                </a:solidFill>
                <a:latin typeface="微软雅黑" panose="020B0503020204020204" pitchFamily="34" charset="-122"/>
                <a:ea typeface="微软雅黑" panose="020B0503020204020204" pitchFamily="34" charset="-122"/>
              </a:rPr>
              <a:t>指标</a:t>
            </a:r>
            <a:endParaRPr kumimoji="1" lang="zh-CN" altLang="en-US" sz="1800"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408687" y="4067533"/>
            <a:ext cx="640080" cy="645160"/>
          </a:xfrm>
          <a:prstGeom prst="rect">
            <a:avLst/>
          </a:prstGeom>
          <a:noFill/>
        </p:spPr>
        <p:txBody>
          <a:bodyPr wrap="none" rtlCol="0">
            <a:spAutoFit/>
          </a:bodyPr>
          <a:lstStyle/>
          <a:p>
            <a:pPr>
              <a:spcAft>
                <a:spcPts val="0"/>
              </a:spcAft>
            </a:pPr>
            <a:r>
              <a:rPr kumimoji="1" lang="zh-CN" altLang="en-US" sz="1800" dirty="0">
                <a:solidFill>
                  <a:srgbClr val="00B0F0"/>
                </a:solidFill>
                <a:latin typeface="微软雅黑" panose="020B0503020204020204" pitchFamily="34" charset="-122"/>
                <a:ea typeface="微软雅黑" panose="020B0503020204020204" pitchFamily="34" charset="-122"/>
              </a:rPr>
              <a:t>误差</a:t>
            </a:r>
            <a:endParaRPr kumimoji="1" lang="en-US" altLang="zh-CN" sz="1800"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zh-CN" altLang="en-US" sz="1800" dirty="0">
                <a:solidFill>
                  <a:srgbClr val="00B0F0"/>
                </a:solidFill>
                <a:latin typeface="微软雅黑" panose="020B0503020204020204" pitchFamily="34" charset="-122"/>
                <a:ea typeface="微软雅黑" panose="020B0503020204020204" pitchFamily="34" charset="-122"/>
              </a:rPr>
              <a:t>指标</a:t>
            </a:r>
            <a:endParaRPr kumimoji="1" lang="zh-CN" altLang="en-US" sz="1800" dirty="0">
              <a:solidFill>
                <a:srgbClr val="00B0F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226693" y="2900940"/>
            <a:ext cx="1402080" cy="337185"/>
          </a:xfrm>
          <a:prstGeom prst="rect">
            <a:avLst/>
          </a:prstGeom>
          <a:noFill/>
        </p:spPr>
        <p:txBody>
          <a:bodyPr wrap="non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可释方差分数</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276392" y="3394622"/>
            <a:ext cx="841375" cy="337185"/>
          </a:xfrm>
          <a:prstGeom prst="rect">
            <a:avLst/>
          </a:prstGeom>
          <a:noFill/>
        </p:spPr>
        <p:txBody>
          <a:bodyPr wrap="none" rtlCol="0">
            <a:spAutoFit/>
          </a:bodyPr>
          <a:lstStyle/>
          <a:p>
            <a:pPr>
              <a:spcAft>
                <a:spcPts val="0"/>
              </a:spcAft>
            </a:pPr>
            <a:r>
              <a:rPr kumimoji="1" lang="en-US" altLang="zh-CN" sz="1600" dirty="0">
                <a:solidFill>
                  <a:srgbClr val="00B0F0"/>
                </a:solidFill>
                <a:latin typeface="微软雅黑" panose="020B0503020204020204" pitchFamily="34" charset="-122"/>
                <a:ea typeface="微软雅黑" panose="020B0503020204020204" pitchFamily="34" charset="-122"/>
              </a:rPr>
              <a:t>R2</a:t>
            </a:r>
            <a:r>
              <a:rPr kumimoji="1" lang="zh-CN" altLang="en-US" sz="1600" dirty="0">
                <a:solidFill>
                  <a:srgbClr val="00B0F0"/>
                </a:solidFill>
                <a:latin typeface="微软雅黑" panose="020B0503020204020204" pitchFamily="34" charset="-122"/>
                <a:ea typeface="微软雅黑" panose="020B0503020204020204" pitchFamily="34" charset="-122"/>
              </a:rPr>
              <a:t>分数</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239129" y="3991466"/>
            <a:ext cx="3114040" cy="337185"/>
          </a:xfrm>
          <a:prstGeom prst="rect">
            <a:avLst/>
          </a:prstGeom>
          <a:noFill/>
        </p:spPr>
        <p:txBody>
          <a:bodyPr wrap="non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均方方差 </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（Mean Square Error, MSE）</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196851" y="4435888"/>
            <a:ext cx="3646861" cy="337185"/>
          </a:xfrm>
          <a:prstGeom prst="rect">
            <a:avLst/>
          </a:prstGeom>
          <a:noFill/>
        </p:spPr>
        <p:txBody>
          <a:bodyPr wrap="squar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平均绝对误差</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（Mean Absolute Error, MAE）</a:t>
            </a:r>
            <a:endParaRPr kumimoji="1"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15" name="左大括号 14"/>
          <p:cNvSpPr/>
          <p:nvPr/>
        </p:nvSpPr>
        <p:spPr>
          <a:xfrm>
            <a:off x="2971126" y="4060125"/>
            <a:ext cx="268003" cy="714317"/>
          </a:xfrm>
          <a:prstGeom prst="leftBrace">
            <a:avLst>
              <a:gd name="adj1" fmla="val 39319"/>
              <a:gd name="adj2" fmla="val 50000"/>
            </a:avLst>
          </a:prstGeom>
          <a:ln w="127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00B0F0"/>
              </a:solidFill>
              <a:latin typeface="微软雅黑" panose="020B0503020204020204" pitchFamily="34" charset="-122"/>
              <a:ea typeface="微软雅黑" panose="020B0503020204020204" pitchFamily="34" charset="-122"/>
            </a:endParaRPr>
          </a:p>
        </p:txBody>
      </p:sp>
      <p:sp>
        <p:nvSpPr>
          <p:cNvPr id="16" name="左大括号 15"/>
          <p:cNvSpPr/>
          <p:nvPr/>
        </p:nvSpPr>
        <p:spPr>
          <a:xfrm>
            <a:off x="3055018" y="2918912"/>
            <a:ext cx="268003" cy="724286"/>
          </a:xfrm>
          <a:prstGeom prst="leftBrace">
            <a:avLst>
              <a:gd name="adj1" fmla="val 39319"/>
              <a:gd name="adj2" fmla="val 50000"/>
            </a:avLst>
          </a:prstGeom>
          <a:ln w="127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00B0F0"/>
              </a:solidFill>
              <a:latin typeface="微软雅黑" panose="020B0503020204020204" pitchFamily="34" charset="-122"/>
              <a:ea typeface="微软雅黑" panose="020B0503020204020204" pitchFamily="34" charset="-122"/>
            </a:endParaRPr>
          </a:p>
        </p:txBody>
      </p:sp>
      <p:pic>
        <p:nvPicPr>
          <p:cNvPr id="17" name="Picture 4" descr="| (A) Hierarchical index architecture. (B) Algorithm performance evaluation. (C) Influence of parameter change on ROC curve. (D) Efficiency comparison of different method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5076" y="863160"/>
            <a:ext cx="4001234" cy="214649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2148524" y="1123000"/>
            <a:ext cx="2309895" cy="1526123"/>
            <a:chOff x="2315211" y="1240478"/>
            <a:chExt cx="2309895" cy="1526123"/>
          </a:xfrm>
        </p:grpSpPr>
        <p:sp>
          <p:nvSpPr>
            <p:cNvPr id="19" name="左大括号 18"/>
            <p:cNvSpPr/>
            <p:nvPr/>
          </p:nvSpPr>
          <p:spPr>
            <a:xfrm>
              <a:off x="2315211" y="1323427"/>
              <a:ext cx="319585" cy="1395973"/>
            </a:xfrm>
            <a:prstGeom prst="leftBrace">
              <a:avLst>
                <a:gd name="adj1" fmla="val 39319"/>
                <a:gd name="adj2" fmla="val 50000"/>
              </a:avLst>
            </a:prstGeom>
            <a:ln w="19050"/>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latin typeface="微软雅黑" panose="020B0503020204020204" pitchFamily="34" charset="-122"/>
                <a:ea typeface="微软雅黑" panose="020B0503020204020204" pitchFamily="34" charset="-122"/>
              </a:endParaRPr>
            </a:p>
          </p:txBody>
        </p:sp>
        <p:sp>
          <p:nvSpPr>
            <p:cNvPr id="20" name="文本框 19"/>
            <p:cNvSpPr txBox="1"/>
            <p:nvPr/>
          </p:nvSpPr>
          <p:spPr>
            <a:xfrm>
              <a:off x="2654867" y="1240478"/>
              <a:ext cx="824265" cy="1526123"/>
            </a:xfrm>
            <a:prstGeom prst="rect">
              <a:avLst/>
            </a:prstGeom>
            <a:noFill/>
          </p:spPr>
          <p:txBody>
            <a:bodyPr wrap="none" rtlCol="0">
              <a:spAutoFit/>
            </a:bodyPr>
            <a:lstStyle/>
            <a:p>
              <a:pPr>
                <a:lnSpc>
                  <a:spcPct val="150000"/>
                </a:lnSpc>
              </a:pPr>
              <a:r>
                <a:rPr kumimoji="1" lang="en-US" altLang="zh-CN" sz="1600" dirty="0">
                  <a:latin typeface="微软雅黑" panose="020B0503020204020204" pitchFamily="34" charset="-122"/>
                  <a:ea typeface="微软雅黑" panose="020B0503020204020204" pitchFamily="34" charset="-122"/>
                </a:rPr>
                <a:t>F1</a:t>
              </a:r>
              <a:r>
                <a:rPr kumimoji="1" lang="zh-CN" altLang="en-US" sz="1600" dirty="0">
                  <a:latin typeface="微软雅黑" panose="020B0503020204020204" pitchFamily="34" charset="-122"/>
                  <a:ea typeface="微软雅黑" panose="020B0503020204020204" pitchFamily="34" charset="-122"/>
                </a:rPr>
                <a:t>分数</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召回率</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精准率</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准确率</a:t>
              </a:r>
              <a:endParaRPr kumimoji="1"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577426" y="1682335"/>
              <a:ext cx="1047680" cy="584775"/>
            </a:xfrm>
            <a:prstGeom prst="rect">
              <a:avLst/>
            </a:prstGeom>
            <a:noFill/>
          </p:spPr>
          <p:txBody>
            <a:bodyPr wrap="square">
              <a:spAutoFit/>
            </a:bodyPr>
            <a:lstStyle/>
            <a:p>
              <a:pPr algn="l"/>
              <a:r>
                <a:rPr lang="en-GB"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ROC</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曲线</a:t>
              </a:r>
              <a:endPar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endParaRPr>
            </a:p>
            <a:p>
              <a:pPr algn="l"/>
              <a:r>
                <a:rPr lang="en-GB"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AUC</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曲线</a:t>
              </a:r>
              <a:endPar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3346178" y="1766269"/>
              <a:ext cx="356188" cy="369332"/>
            </a:xfrm>
            <a:prstGeom prst="rect">
              <a:avLst/>
            </a:prstGeom>
            <a:noFill/>
          </p:spPr>
          <p:txBody>
            <a:bodyPr wrap="none" rtlCol="0">
              <a:spAutoFit/>
            </a:bodyPr>
            <a:lstStyle/>
            <a:p>
              <a:r>
                <a:rPr kumimoji="1" lang="en-US" altLang="zh-CN"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937766" y="3722772"/>
            <a:ext cx="3409398" cy="245110"/>
          </a:xfrm>
          <a:prstGeom prst="rect">
            <a:avLst/>
          </a:prstGeom>
          <a:noFill/>
        </p:spPr>
        <p:txBody>
          <a:bodyPr wrap="square">
            <a:spAutoFit/>
          </a:bodyPr>
          <a:lstStyle/>
          <a:p>
            <a:pPr>
              <a:spcAft>
                <a:spcPts val="0"/>
              </a:spcAft>
            </a:pPr>
            <a:r>
              <a:rPr lang="zh-CN" altLang="en-US" sz="1000" dirty="0">
                <a:solidFill>
                  <a:schemeClr val="accent4">
                    <a:lumMod val="50000"/>
                  </a:schemeClr>
                </a:solidFill>
                <a:latin typeface="微软雅黑" panose="020B0503020204020204" pitchFamily="34" charset="-122"/>
                <a:ea typeface="微软雅黑" panose="020B0503020204020204" pitchFamily="34" charset="-122"/>
              </a:rPr>
              <a:t>（Coefficient of determination，决定系数）</a:t>
            </a:r>
            <a:endParaRPr lang="zh-CN" altLang="en-US" sz="10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257619" y="3045663"/>
            <a:ext cx="2794651" cy="798830"/>
          </a:xfrm>
          <a:prstGeom prst="rect">
            <a:avLst/>
          </a:prstGeom>
          <a:noFill/>
        </p:spPr>
        <p:txBody>
          <a:bodyPr wrap="square">
            <a:spAutoFit/>
          </a:bodyPr>
          <a:lstStyle/>
          <a:p>
            <a:pPr>
              <a:spcAft>
                <a:spcPts val="0"/>
              </a:spcAft>
            </a:pPr>
            <a:r>
              <a:rPr lang="en-US" altLang="zh-CN" sz="1200" dirty="0"/>
              <a:t>ROC</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R</a:t>
            </a:r>
            <a:r>
              <a:rPr lang="zh-CN" altLang="en-US" sz="1200" dirty="0">
                <a:solidFill>
                  <a:schemeClr val="tx1">
                    <a:lumMod val="50000"/>
                    <a:lumOff val="50000"/>
                  </a:schemeClr>
                </a:solidFill>
              </a:rPr>
              <a:t>eceiver </a:t>
            </a:r>
            <a:r>
              <a:rPr lang="en-US" altLang="zh-CN" sz="1200" dirty="0">
                <a:solidFill>
                  <a:schemeClr val="tx1">
                    <a:lumMod val="50000"/>
                    <a:lumOff val="50000"/>
                  </a:schemeClr>
                </a:solidFill>
              </a:rPr>
              <a:t>O</a:t>
            </a:r>
            <a:r>
              <a:rPr lang="zh-CN" altLang="en-US" sz="1200" dirty="0">
                <a:solidFill>
                  <a:schemeClr val="tx1">
                    <a:lumMod val="50000"/>
                    <a:lumOff val="50000"/>
                  </a:schemeClr>
                </a:solidFill>
              </a:rPr>
              <a:t>perating </a:t>
            </a:r>
            <a:r>
              <a:rPr lang="en-US" altLang="zh-CN" sz="1200" dirty="0">
                <a:solidFill>
                  <a:schemeClr val="tx1">
                    <a:lumMod val="50000"/>
                    <a:lumOff val="50000"/>
                  </a:schemeClr>
                </a:solidFill>
              </a:rPr>
              <a:t>C</a:t>
            </a:r>
            <a:r>
              <a:rPr lang="zh-CN" altLang="en-US" sz="1200" dirty="0">
                <a:solidFill>
                  <a:schemeClr val="tx1">
                    <a:lumMod val="50000"/>
                    <a:lumOff val="50000"/>
                  </a:schemeClr>
                </a:solidFill>
              </a:rPr>
              <a:t>haracteristic </a:t>
            </a:r>
            <a:endParaRPr lang="en-US" altLang="zh-CN" sz="1200" dirty="0">
              <a:solidFill>
                <a:schemeClr val="tx1">
                  <a:lumMod val="50000"/>
                  <a:lumOff val="50000"/>
                </a:schemeClr>
              </a:solidFill>
            </a:endParaRPr>
          </a:p>
          <a:p>
            <a:pPr>
              <a:spcBef>
                <a:spcPts val="0"/>
              </a:spcBef>
              <a:spcAft>
                <a:spcPts val="0"/>
              </a:spcAft>
            </a:pPr>
            <a:r>
              <a:rPr lang="zh-CN" altLang="en-US" sz="1100" dirty="0">
                <a:solidFill>
                  <a:schemeClr val="tx1">
                    <a:lumMod val="50000"/>
                    <a:lumOff val="50000"/>
                  </a:schemeClr>
                </a:solidFill>
              </a:rPr>
              <a:t>横轴：</a:t>
            </a:r>
            <a:r>
              <a:rPr lang="en-US" altLang="zh-CN" sz="1100" dirty="0">
                <a:solidFill>
                  <a:schemeClr val="tx1">
                    <a:lumMod val="50000"/>
                    <a:lumOff val="50000"/>
                  </a:schemeClr>
                </a:solidFill>
              </a:rPr>
              <a:t>False positive rate, FPR</a:t>
            </a:r>
            <a:r>
              <a:rPr lang="zh-CN" altLang="en-US" sz="1100" dirty="0">
                <a:solidFill>
                  <a:schemeClr val="tx1">
                    <a:lumMod val="50000"/>
                    <a:lumOff val="50000"/>
                  </a:schemeClr>
                </a:solidFill>
              </a:rPr>
              <a:t>特异度</a:t>
            </a:r>
            <a:endParaRPr lang="zh-CN" altLang="en-US" sz="1100" dirty="0">
              <a:solidFill>
                <a:schemeClr val="tx1">
                  <a:lumMod val="50000"/>
                  <a:lumOff val="50000"/>
                </a:schemeClr>
              </a:solidFill>
            </a:endParaRPr>
          </a:p>
          <a:p>
            <a:pPr>
              <a:spcBef>
                <a:spcPts val="0"/>
              </a:spcBef>
              <a:spcAft>
                <a:spcPts val="0"/>
              </a:spcAft>
            </a:pPr>
            <a:r>
              <a:rPr lang="zh-CN" altLang="en-US" sz="1100" dirty="0">
                <a:solidFill>
                  <a:schemeClr val="tx1">
                    <a:lumMod val="50000"/>
                    <a:lumOff val="50000"/>
                  </a:schemeClr>
                </a:solidFill>
              </a:rPr>
              <a:t>纵轴：</a:t>
            </a:r>
            <a:r>
              <a:rPr lang="en-US" altLang="zh-CN" sz="1100" dirty="0">
                <a:solidFill>
                  <a:schemeClr val="tx1">
                    <a:lumMod val="50000"/>
                    <a:lumOff val="50000"/>
                  </a:schemeClr>
                </a:solidFill>
              </a:rPr>
              <a:t>Recall(true positive rate, TPR)</a:t>
            </a:r>
            <a:r>
              <a:rPr lang="zh-CN" altLang="en-US" sz="1100" dirty="0">
                <a:solidFill>
                  <a:schemeClr val="tx1">
                    <a:lumMod val="50000"/>
                    <a:lumOff val="50000"/>
                  </a:schemeClr>
                </a:solidFill>
              </a:rPr>
              <a:t>灵敏度</a:t>
            </a:r>
            <a:endParaRPr lang="en-US" altLang="zh-CN" sz="1100" dirty="0">
              <a:solidFill>
                <a:schemeClr val="tx1">
                  <a:lumMod val="50000"/>
                  <a:lumOff val="50000"/>
                </a:schemeClr>
              </a:solidFill>
            </a:endParaRPr>
          </a:p>
          <a:p>
            <a:pPr>
              <a:spcBef>
                <a:spcPts val="0"/>
              </a:spcBef>
            </a:pPr>
            <a:r>
              <a:rPr lang="zh-CN" altLang="en-US" sz="1200" dirty="0"/>
              <a:t>AUC</a:t>
            </a:r>
            <a:r>
              <a:rPr lang="zh-CN" altLang="en-US" sz="1200" dirty="0">
                <a:solidFill>
                  <a:schemeClr val="tx1">
                    <a:lumMod val="50000"/>
                    <a:lumOff val="50000"/>
                  </a:schemeClr>
                </a:solidFill>
              </a:rPr>
              <a:t>：Area under </a:t>
            </a:r>
            <a:r>
              <a:rPr lang="en-US" altLang="zh-CN" sz="1200" dirty="0">
                <a:solidFill>
                  <a:schemeClr val="tx1">
                    <a:lumMod val="50000"/>
                    <a:lumOff val="50000"/>
                  </a:schemeClr>
                </a:solidFill>
              </a:rPr>
              <a:t>ROC</a:t>
            </a:r>
            <a:r>
              <a:rPr lang="zh-CN" altLang="en-US" sz="1200" dirty="0">
                <a:solidFill>
                  <a:schemeClr val="tx1">
                    <a:lumMod val="50000"/>
                    <a:lumOff val="50000"/>
                  </a:schemeClr>
                </a:solidFill>
              </a:rPr>
              <a:t> Curve</a:t>
            </a:r>
            <a:endParaRPr lang="zh-CN" altLang="en-US" sz="1200" dirty="0">
              <a:solidFill>
                <a:schemeClr val="tx1">
                  <a:lumMod val="50000"/>
                  <a:lumOff val="5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135" y="302286"/>
            <a:ext cx="6215062" cy="421482"/>
          </a:xfrm>
        </p:spPr>
        <p:txBody>
          <a:bodyPr/>
          <a:lstStyle/>
          <a:p>
            <a:pPr>
              <a:spcAft>
                <a:spcPts val="0"/>
              </a:spcAft>
            </a:pPr>
            <a:r>
              <a:rPr kumimoji="1" lang="zh-CN" altLang="en-US" dirty="0"/>
              <a:t>分类算法评价指标</a:t>
            </a:r>
            <a:endParaRPr kumimoji="1" lang="zh-CN" altLang="en-US" dirty="0"/>
          </a:p>
        </p:txBody>
      </p:sp>
      <p:pic>
        <p:nvPicPr>
          <p:cNvPr id="4" name="图片 3"/>
          <p:cNvPicPr>
            <a:picLocks noChangeAspect="1"/>
          </p:cNvPicPr>
          <p:nvPr/>
        </p:nvPicPr>
        <p:blipFill>
          <a:blip r:embed="rId1"/>
          <a:stretch>
            <a:fillRect/>
          </a:stretch>
        </p:blipFill>
        <p:spPr>
          <a:xfrm>
            <a:off x="274261" y="3074123"/>
            <a:ext cx="2940037" cy="1700319"/>
          </a:xfrm>
          <a:prstGeom prst="rect">
            <a:avLst/>
          </a:prstGeom>
        </p:spPr>
      </p:pic>
      <p:pic>
        <p:nvPicPr>
          <p:cNvPr id="5" name="图片 4"/>
          <p:cNvPicPr>
            <a:picLocks noChangeAspect="1"/>
          </p:cNvPicPr>
          <p:nvPr/>
        </p:nvPicPr>
        <p:blipFill>
          <a:blip r:embed="rId2"/>
          <a:stretch>
            <a:fillRect/>
          </a:stretch>
        </p:blipFill>
        <p:spPr>
          <a:xfrm>
            <a:off x="3357830" y="3111128"/>
            <a:ext cx="2940038" cy="1727952"/>
          </a:xfrm>
          <a:prstGeom prst="rect">
            <a:avLst/>
          </a:prstGeom>
        </p:spPr>
      </p:pic>
      <p:grpSp>
        <p:nvGrpSpPr>
          <p:cNvPr id="6" name="组合 5"/>
          <p:cNvGrpSpPr/>
          <p:nvPr/>
        </p:nvGrpSpPr>
        <p:grpSpPr>
          <a:xfrm>
            <a:off x="6441400" y="3167630"/>
            <a:ext cx="2547190" cy="1727952"/>
            <a:chOff x="6345382" y="712317"/>
            <a:chExt cx="2547190" cy="1727952"/>
          </a:xfrm>
        </p:grpSpPr>
        <p:pic>
          <p:nvPicPr>
            <p:cNvPr id="7" name="图片 6"/>
            <p:cNvPicPr>
              <a:picLocks noChangeAspect="1"/>
            </p:cNvPicPr>
            <p:nvPr/>
          </p:nvPicPr>
          <p:blipFill>
            <a:blip r:embed="rId3"/>
            <a:stretch>
              <a:fillRect/>
            </a:stretch>
          </p:blipFill>
          <p:spPr>
            <a:xfrm>
              <a:off x="6345382" y="712317"/>
              <a:ext cx="2547190" cy="1727952"/>
            </a:xfrm>
            <a:prstGeom prst="rect">
              <a:avLst/>
            </a:prstGeom>
          </p:spPr>
        </p:pic>
        <p:sp>
          <p:nvSpPr>
            <p:cNvPr id="8" name="文本框 7"/>
            <p:cNvSpPr txBox="1"/>
            <p:nvPr/>
          </p:nvSpPr>
          <p:spPr>
            <a:xfrm>
              <a:off x="6627317" y="739786"/>
              <a:ext cx="566181" cy="215444"/>
            </a:xfrm>
            <a:prstGeom prst="rect">
              <a:avLst/>
            </a:prstGeom>
            <a:noFill/>
          </p:spPr>
          <p:txBody>
            <a:bodyPr wrap="none" rtlCol="0">
              <a:spAutoFit/>
            </a:bodyPr>
            <a:lstStyle/>
            <a:p>
              <a:r>
                <a:rPr lang="en-US" altLang="zh-CN" sz="800" b="1" dirty="0">
                  <a:solidFill>
                    <a:schemeClr val="accent4">
                      <a:lumMod val="50000"/>
                    </a:schemeClr>
                  </a:solidFill>
                </a:rPr>
                <a:t>P-R</a:t>
              </a:r>
              <a:r>
                <a:rPr lang="zh-CN" altLang="en-US" sz="800" b="1" dirty="0">
                  <a:solidFill>
                    <a:schemeClr val="accent4">
                      <a:lumMod val="50000"/>
                    </a:schemeClr>
                  </a:solidFill>
                </a:rPr>
                <a:t>曲线</a:t>
              </a:r>
              <a:endParaRPr lang="zh-CN" altLang="en-US" sz="800" b="1" dirty="0">
                <a:solidFill>
                  <a:schemeClr val="accent4">
                    <a:lumMod val="50000"/>
                  </a:schemeClr>
                </a:solidFill>
              </a:endParaRPr>
            </a:p>
          </p:txBody>
        </p:sp>
        <p:cxnSp>
          <p:nvCxnSpPr>
            <p:cNvPr id="9" name="直接箭头连接符 20"/>
            <p:cNvCxnSpPr>
              <a:stCxn id="8" idx="2"/>
            </p:cNvCxnSpPr>
            <p:nvPr/>
          </p:nvCxnSpPr>
          <p:spPr>
            <a:xfrm flipH="1">
              <a:off x="6894377" y="955230"/>
              <a:ext cx="16031" cy="25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36135" y="713813"/>
            <a:ext cx="7064375" cy="2331085"/>
          </a:xfrm>
          <a:prstGeom prst="rect">
            <a:avLst/>
          </a:prstGeom>
          <a:noFill/>
        </p:spPr>
        <p:txBody>
          <a:bodyPr wrap="none" rtlCol="0">
            <a:spAutoFit/>
          </a:bodyPr>
          <a:lstStyle/>
          <a:p>
            <a:pPr marL="228600" indent="-228600">
              <a:lnSpc>
                <a:spcPct val="130000"/>
              </a:lnSpc>
              <a:spcAft>
                <a:spcPts val="0"/>
              </a:spcAft>
              <a:buFont typeface="+mj-ea"/>
              <a:buAutoNum type="circleNumDbPlain"/>
            </a:pPr>
            <a:r>
              <a:rPr lang="zh-CN" altLang="en-US" sz="1600" i="0" dirty="0">
                <a:solidFill>
                  <a:schemeClr val="tx1">
                    <a:lumMod val="60000"/>
                    <a:lumOff val="40000"/>
                  </a:schemeClr>
                </a:solidFill>
                <a:effectLst/>
                <a:latin typeface="微软雅黑" panose="020B0503020204020204" pitchFamily="34" charset="-122"/>
                <a:ea typeface="微软雅黑" panose="020B0503020204020204" pitchFamily="34" charset="-122"/>
              </a:rPr>
              <a:t>精确率越高，则模型对负样本区分能力越强</a:t>
            </a:r>
            <a:endParaRPr lang="en-US" altLang="zh-CN" sz="1600" i="0" dirty="0">
              <a:solidFill>
                <a:schemeClr val="tx1">
                  <a:lumMod val="60000"/>
                  <a:lumOff val="40000"/>
                </a:schemeClr>
              </a:solidFill>
              <a:effectLst/>
              <a:latin typeface="微软雅黑" panose="020B0503020204020204" pitchFamily="34" charset="-122"/>
              <a:ea typeface="微软雅黑" panose="020B0503020204020204" pitchFamily="34" charset="-122"/>
            </a:endParaRPr>
          </a:p>
          <a:p>
            <a:pPr marL="228600" indent="-228600">
              <a:lnSpc>
                <a:spcPct val="130000"/>
              </a:lnSpc>
              <a:spcBef>
                <a:spcPts val="0"/>
              </a:spcBef>
              <a:spcAft>
                <a:spcPts val="0"/>
              </a:spcAft>
              <a:buFont typeface="+mj-ea"/>
              <a:buAutoNum type="circleNumDbPlain"/>
            </a:pPr>
            <a:r>
              <a:rPr lang="zh-CN" altLang="en-US" sz="1600" i="0" dirty="0">
                <a:solidFill>
                  <a:schemeClr val="tx1">
                    <a:lumMod val="60000"/>
                    <a:lumOff val="40000"/>
                  </a:schemeClr>
                </a:solidFill>
                <a:effectLst/>
                <a:latin typeface="微软雅黑" panose="020B0503020204020204" pitchFamily="34" charset="-122"/>
                <a:ea typeface="微软雅黑" panose="020B0503020204020204" pitchFamily="34" charset="-122"/>
              </a:rPr>
              <a:t>召回率越高，则模型对正样本的区分能力越强</a:t>
            </a:r>
            <a:endParaRPr lang="en-US" altLang="zh-CN" sz="1600" i="0" dirty="0">
              <a:solidFill>
                <a:schemeClr val="tx1">
                  <a:lumMod val="60000"/>
                  <a:lumOff val="40000"/>
                </a:schemeClr>
              </a:solidFill>
              <a:effectLst/>
              <a:latin typeface="微软雅黑" panose="020B0503020204020204" pitchFamily="34" charset="-122"/>
              <a:ea typeface="微软雅黑" panose="020B0503020204020204" pitchFamily="34" charset="-122"/>
            </a:endParaRPr>
          </a:p>
          <a:p>
            <a:pPr marL="228600" indent="-228600">
              <a:lnSpc>
                <a:spcPct val="130000"/>
              </a:lnSpc>
              <a:spcBef>
                <a:spcPts val="0"/>
              </a:spcBef>
              <a:spcAft>
                <a:spcPts val="0"/>
              </a:spcAft>
              <a:buFont typeface="+mj-ea"/>
              <a:buAutoNum type="circleNumDbPlain"/>
            </a:pP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如果类别比较均衡，使用</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Micro</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或者</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Macro</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均可</a:t>
            </a:r>
            <a:endParaRPr lang="en-US" altLang="zh-CN" sz="16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28600" indent="-228600">
              <a:lnSpc>
                <a:spcPct val="130000"/>
              </a:lnSpc>
              <a:spcBef>
                <a:spcPts val="0"/>
              </a:spcBef>
              <a:spcAft>
                <a:spcPts val="0"/>
              </a:spcAft>
              <a:buFont typeface="+mj-ea"/>
              <a:buAutoNum type="circleNumDbPlain"/>
            </a:pP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如果认为大样本的类别应该占据更重要的位置， 使用</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Micro</a:t>
            </a:r>
            <a:endParaRPr lang="en-US" altLang="zh-CN" sz="16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28600" indent="-228600">
              <a:lnSpc>
                <a:spcPct val="130000"/>
              </a:lnSpc>
              <a:spcBef>
                <a:spcPts val="0"/>
              </a:spcBef>
              <a:spcAft>
                <a:spcPts val="0"/>
              </a:spcAft>
              <a:buFont typeface="+mj-ea"/>
              <a:buAutoNum type="circleNumDbPlain"/>
            </a:pP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如果认为小样本应该占据重要的位置，则使用</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Macro</a:t>
            </a:r>
            <a:endParaRPr lang="en-US" altLang="zh-CN" sz="16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28600" indent="-228600">
              <a:lnSpc>
                <a:spcPct val="130000"/>
              </a:lnSpc>
              <a:spcBef>
                <a:spcPts val="0"/>
              </a:spcBef>
              <a:spcAft>
                <a:spcPts val="0"/>
              </a:spcAft>
              <a:buFont typeface="+mj-ea"/>
              <a:buAutoNum type="circleNumDbPlain"/>
            </a:pP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如果 </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Micro &lt;&lt; Macro </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 则意味着在大样本类别中出现了严重的分类错误</a:t>
            </a:r>
            <a:endPar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endParaRPr>
          </a:p>
          <a:p>
            <a:pPr marL="228600" indent="-228600">
              <a:lnSpc>
                <a:spcPct val="130000"/>
              </a:lnSpc>
              <a:spcBef>
                <a:spcPts val="0"/>
              </a:spcBef>
              <a:buFont typeface="+mj-ea"/>
              <a:buAutoNum type="circleNumDbPlain"/>
            </a:pP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如果 </a:t>
            </a:r>
            <a:r>
              <a:rPr lang="en-US" altLang="zh-CN"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Macro &lt;&lt; Micro </a:t>
            </a:r>
            <a:r>
              <a:rPr lang="zh-CN" altLang="en-US" sz="1600" b="0" i="0" dirty="0">
                <a:solidFill>
                  <a:schemeClr val="tx1">
                    <a:lumMod val="60000"/>
                    <a:lumOff val="40000"/>
                  </a:schemeClr>
                </a:solidFill>
                <a:effectLst/>
                <a:latin typeface="微软雅黑" panose="020B0503020204020204" pitchFamily="34" charset="-122"/>
                <a:ea typeface="微软雅黑" panose="020B0503020204020204" pitchFamily="34" charset="-122"/>
              </a:rPr>
              <a:t>， 则意味着小样本类别中出现了严重的分类错误</a:t>
            </a:r>
            <a:endParaRPr lang="zh-CN" altLang="en-US" sz="16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示例：分类问题指标计算</a:t>
            </a:r>
            <a:endParaRPr kumimoji="1" lang="zh-CN" altLang="en-US" dirty="0"/>
          </a:p>
        </p:txBody>
      </p:sp>
      <p:graphicFrame>
        <p:nvGraphicFramePr>
          <p:cNvPr id="4" name="表格 3"/>
          <p:cNvGraphicFramePr>
            <a:graphicFrameLocks noGrp="1"/>
          </p:cNvGraphicFramePr>
          <p:nvPr/>
        </p:nvGraphicFramePr>
        <p:xfrm>
          <a:off x="139437" y="1081683"/>
          <a:ext cx="4399110" cy="1764277"/>
        </p:xfrm>
        <a:graphic>
          <a:graphicData uri="http://schemas.openxmlformats.org/drawingml/2006/table">
            <a:tbl>
              <a:tblPr firstRow="1" bandRow="1">
                <a:tableStyleId>{5C22544A-7EE6-4342-B048-85BDC9FD1C3A}</a:tableStyleId>
              </a:tblPr>
              <a:tblGrid>
                <a:gridCol w="1466370"/>
                <a:gridCol w="1466370"/>
                <a:gridCol w="1466370"/>
              </a:tblGrid>
              <a:tr h="427089">
                <a:tc>
                  <a:txBody>
                    <a:bodyPr/>
                    <a:lstStyle/>
                    <a:p>
                      <a:endParaRPr lang="zh-CN" altLang="en-US" dirty="0"/>
                    </a:p>
                  </a:txBody>
                  <a:tcPr/>
                </a:tc>
                <a:tc>
                  <a:txBody>
                    <a:bodyPr/>
                    <a:lstStyle/>
                    <a:p>
                      <a:r>
                        <a:rPr lang="zh-CN" altLang="en-US" dirty="0"/>
                        <a:t>实际：猫</a:t>
                      </a:r>
                      <a:endParaRPr lang="zh-CN"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t>实际：非猫</a:t>
                      </a:r>
                      <a:endParaRPr lang="zh-CN" altLang="en-US" dirty="0"/>
                    </a:p>
                  </a:txBody>
                  <a:tcPr/>
                </a:tc>
              </a:tr>
              <a:tr h="668594">
                <a:tc>
                  <a:txBody>
                    <a:bodyPr/>
                    <a:lstStyle/>
                    <a:p>
                      <a:r>
                        <a:rPr lang="zh-CN" altLang="en-US" dirty="0"/>
                        <a:t>预测：猫</a:t>
                      </a:r>
                      <a:endParaRPr lang="zh-CN" altLang="en-US" dirty="0"/>
                    </a:p>
                  </a:txBody>
                  <a:tcPr/>
                </a:tc>
                <a:tc>
                  <a:txBody>
                    <a:bodyPr/>
                    <a:lstStyle/>
                    <a:p>
                      <a:r>
                        <a:rPr lang="en-US" altLang="zh-CN" dirty="0"/>
                        <a:t>TP</a:t>
                      </a:r>
                      <a:endParaRPr lang="zh-CN" altLang="en-US" dirty="0"/>
                    </a:p>
                  </a:txBody>
                  <a:tcPr/>
                </a:tc>
                <a:tc>
                  <a:txBody>
                    <a:bodyPr/>
                    <a:lstStyle/>
                    <a:p>
                      <a:r>
                        <a:rPr lang="en-US" altLang="zh-CN" sz="1400" dirty="0">
                          <a:solidFill>
                            <a:schemeClr val="accent2"/>
                          </a:solidFill>
                        </a:rPr>
                        <a:t>FP</a:t>
                      </a:r>
                      <a:r>
                        <a:rPr lang="zh-CN" altLang="en-US" dirty="0"/>
                        <a:t> </a:t>
                      </a:r>
                      <a:endParaRPr lang="zh-CN" altLang="en-US" dirty="0"/>
                    </a:p>
                  </a:txBody>
                  <a:tcPr/>
                </a:tc>
              </a:tr>
              <a:tr h="668594">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t>预测：非猫</a:t>
                      </a:r>
                      <a:endParaRPr lang="zh-CN" altLang="en-US" dirty="0"/>
                    </a:p>
                  </a:txBody>
                  <a:tcPr/>
                </a:tc>
                <a:tc>
                  <a:txBody>
                    <a:bodyPr/>
                    <a:lstStyle/>
                    <a:p>
                      <a:r>
                        <a:rPr lang="en-US" altLang="zh-CN" sz="1400" dirty="0">
                          <a:solidFill>
                            <a:srgbClr val="C00000"/>
                          </a:solidFill>
                        </a:rPr>
                        <a:t>FN</a:t>
                      </a:r>
                      <a:endParaRPr lang="zh-CN" altLang="en-US" sz="1400" dirty="0">
                        <a:solidFill>
                          <a:srgbClr val="C00000"/>
                        </a:solidFill>
                      </a:endParaRPr>
                    </a:p>
                  </a:txBody>
                  <a:tcPr/>
                </a:tc>
                <a:tc>
                  <a:txBody>
                    <a:bodyPr/>
                    <a:lstStyle/>
                    <a:p>
                      <a:r>
                        <a:rPr lang="en-US" altLang="zh-CN" dirty="0">
                          <a:solidFill>
                            <a:schemeClr val="accent6">
                              <a:lumMod val="75000"/>
                            </a:schemeClr>
                          </a:solidFill>
                        </a:rPr>
                        <a:t>TN</a:t>
                      </a:r>
                      <a:endParaRPr lang="zh-CN" altLang="en-US" dirty="0">
                        <a:solidFill>
                          <a:schemeClr val="accent6">
                            <a:lumMod val="75000"/>
                          </a:schemeClr>
                        </a:solidFill>
                      </a:endParaRPr>
                    </a:p>
                  </a:txBody>
                  <a:tcPr/>
                </a:tc>
              </a:tr>
            </a:tbl>
          </a:graphicData>
        </a:graphic>
      </p:graphicFrame>
      <p:pic>
        <p:nvPicPr>
          <p:cNvPr id="5" name="图片 4"/>
          <p:cNvPicPr>
            <a:picLocks noChangeAspect="1"/>
          </p:cNvPicPr>
          <p:nvPr/>
        </p:nvPicPr>
        <p:blipFill>
          <a:blip r:embed="rId1"/>
          <a:stretch>
            <a:fillRect/>
          </a:stretch>
        </p:blipFill>
        <p:spPr>
          <a:xfrm>
            <a:off x="2083320" y="1593040"/>
            <a:ext cx="378979" cy="529578"/>
          </a:xfrm>
          <a:prstGeom prst="rect">
            <a:avLst/>
          </a:prstGeom>
        </p:spPr>
      </p:pic>
      <p:sp>
        <p:nvSpPr>
          <p:cNvPr id="6" name="文本框 5"/>
          <p:cNvSpPr txBox="1"/>
          <p:nvPr/>
        </p:nvSpPr>
        <p:spPr>
          <a:xfrm>
            <a:off x="2368473" y="1614752"/>
            <a:ext cx="436880" cy="398780"/>
          </a:xfrm>
          <a:prstGeom prst="rect">
            <a:avLst/>
          </a:prstGeom>
          <a:noFill/>
        </p:spPr>
        <p:txBody>
          <a:bodyPr wrap="none" rtlCol="0">
            <a:spAutoFit/>
          </a:bodyPr>
          <a:lstStyle/>
          <a:p>
            <a:pPr>
              <a:spcAft>
                <a:spcPts val="0"/>
              </a:spcAft>
            </a:pPr>
            <a:r>
              <a:rPr kumimoji="1" lang="zh-CN" altLang="en-US" sz="2000" dirty="0">
                <a:solidFill>
                  <a:schemeClr val="tx1">
                    <a:lumMod val="60000"/>
                    <a:lumOff val="40000"/>
                  </a:schemeClr>
                </a:solidFill>
                <a:latin typeface="微软雅黑" panose="020B0503020204020204" pitchFamily="34" charset="-122"/>
                <a:ea typeface="微软雅黑" panose="020B0503020204020204" pitchFamily="34" charset="-122"/>
              </a:rPr>
              <a:t>猫</a:t>
            </a:r>
            <a:endParaRPr kumimoji="1" lang="zh-CN" altLang="en-US" sz="20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rot="177832">
            <a:off x="3555944" y="2324928"/>
            <a:ext cx="467457" cy="467457"/>
          </a:xfrm>
          <a:prstGeom prst="rect">
            <a:avLst/>
          </a:prstGeom>
        </p:spPr>
      </p:pic>
      <p:sp>
        <p:nvSpPr>
          <p:cNvPr id="8" name="文本框 7"/>
          <p:cNvSpPr txBox="1"/>
          <p:nvPr/>
        </p:nvSpPr>
        <p:spPr>
          <a:xfrm>
            <a:off x="3943512" y="2389380"/>
            <a:ext cx="589280" cy="337185"/>
          </a:xfrm>
          <a:prstGeom prst="rect">
            <a:avLst/>
          </a:prstGeom>
          <a:noFill/>
        </p:spPr>
        <p:txBody>
          <a:bodyPr wrap="none" rtlCol="0">
            <a:spAutoFit/>
          </a:bodyPr>
          <a:lstStyle/>
          <a:p>
            <a:pPr>
              <a:spcAft>
                <a:spcPts val="0"/>
              </a:spcAft>
            </a:pPr>
            <a:r>
              <a:rPr kumimoji="1" lang="zh-CN" altLang="en-US" sz="1600" dirty="0">
                <a:solidFill>
                  <a:schemeClr val="accent6">
                    <a:lumMod val="75000"/>
                  </a:schemeClr>
                </a:solidFill>
                <a:latin typeface="微软雅黑" panose="020B0503020204020204" pitchFamily="34" charset="-122"/>
                <a:ea typeface="微软雅黑" panose="020B0503020204020204" pitchFamily="34" charset="-122"/>
              </a:rPr>
              <a:t>非猫</a:t>
            </a:r>
            <a:endParaRPr kumimoji="1" lang="zh-CN" altLang="en-US" sz="16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rot="3872400">
            <a:off x="3541575" y="1615574"/>
            <a:ext cx="532547" cy="372939"/>
          </a:xfrm>
          <a:prstGeom prst="rect">
            <a:avLst/>
          </a:prstGeom>
        </p:spPr>
      </p:pic>
      <p:sp>
        <p:nvSpPr>
          <p:cNvPr id="10" name="文本框 9"/>
          <p:cNvSpPr txBox="1"/>
          <p:nvPr/>
        </p:nvSpPr>
        <p:spPr>
          <a:xfrm>
            <a:off x="3924456" y="1591068"/>
            <a:ext cx="436880" cy="398780"/>
          </a:xfrm>
          <a:prstGeom prst="rect">
            <a:avLst/>
          </a:prstGeom>
          <a:noFill/>
        </p:spPr>
        <p:txBody>
          <a:bodyPr wrap="none" rtlCol="0">
            <a:spAutoFit/>
          </a:bodyPr>
          <a:lstStyle/>
          <a:p>
            <a:pPr>
              <a:spcAft>
                <a:spcPts val="0"/>
              </a:spcAft>
            </a:pPr>
            <a:r>
              <a:rPr kumimoji="1" lang="zh-CN" altLang="en-US" sz="2000" dirty="0">
                <a:solidFill>
                  <a:schemeClr val="accent2"/>
                </a:solidFill>
                <a:latin typeface="微软雅黑" panose="020B0503020204020204" pitchFamily="34" charset="-122"/>
                <a:ea typeface="微软雅黑" panose="020B0503020204020204" pitchFamily="34" charset="-122"/>
              </a:rPr>
              <a:t>猫</a:t>
            </a:r>
            <a:endParaRPr kumimoji="1" lang="zh-CN" altLang="en-US" sz="2000" dirty="0">
              <a:solidFill>
                <a:schemeClr val="accent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428505" y="2379049"/>
            <a:ext cx="436880" cy="398780"/>
          </a:xfrm>
          <a:prstGeom prst="rect">
            <a:avLst/>
          </a:prstGeom>
          <a:noFill/>
        </p:spPr>
        <p:txBody>
          <a:bodyPr wrap="none" rtlCol="0">
            <a:spAutoFit/>
          </a:bodyPr>
          <a:lstStyle/>
          <a:p>
            <a:pPr>
              <a:spcAft>
                <a:spcPts val="0"/>
              </a:spcAft>
            </a:pPr>
            <a:r>
              <a:rPr kumimoji="1" lang="zh-CN" altLang="en-US" sz="2000" dirty="0">
                <a:solidFill>
                  <a:srgbClr val="C00000"/>
                </a:solidFill>
                <a:latin typeface="微软雅黑" panose="020B0503020204020204" pitchFamily="34" charset="-122"/>
                <a:ea typeface="微软雅黑" panose="020B0503020204020204" pitchFamily="34" charset="-122"/>
              </a:rPr>
              <a:t>猫</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rot="3534442">
            <a:off x="2063624" y="2294582"/>
            <a:ext cx="354438" cy="495285"/>
          </a:xfrm>
          <a:prstGeom prst="rect">
            <a:avLst/>
          </a:prstGeom>
        </p:spPr>
      </p:pic>
      <p:sp>
        <p:nvSpPr>
          <p:cNvPr id="13" name="文本框 12"/>
          <p:cNvSpPr txBox="1"/>
          <p:nvPr/>
        </p:nvSpPr>
        <p:spPr>
          <a:xfrm>
            <a:off x="803464" y="3357317"/>
            <a:ext cx="2006155" cy="1198880"/>
          </a:xfrm>
          <a:prstGeom prst="rect">
            <a:avLst/>
          </a:prstGeom>
          <a:noFill/>
        </p:spPr>
        <p:txBody>
          <a:bodyPr wrap="square">
            <a:spAutoFit/>
          </a:bodyPr>
          <a:lstStyle/>
          <a:p>
            <a:pPr algn="l">
              <a:spcAft>
                <a:spcPts val="0"/>
              </a:spcAft>
            </a:pPr>
            <a:r>
              <a:rPr lang="en-GB" altLang="zh-CN" sz="1800" b="0" i="0" dirty="0">
                <a:solidFill>
                  <a:schemeClr val="tx1">
                    <a:lumMod val="60000"/>
                    <a:lumOff val="40000"/>
                  </a:schemeClr>
                </a:solidFill>
                <a:effectLst/>
                <a:latin typeface="-apple-system"/>
              </a:rPr>
              <a:t>TP – True Positive</a:t>
            </a:r>
            <a:endParaRPr lang="en-US" altLang="zh-CN" sz="1800" b="0" i="0" dirty="0">
              <a:solidFill>
                <a:schemeClr val="tx1">
                  <a:lumMod val="60000"/>
                  <a:lumOff val="40000"/>
                </a:schemeClr>
              </a:solidFill>
              <a:effectLst/>
              <a:latin typeface="-apple-system"/>
            </a:endParaRPr>
          </a:p>
          <a:p>
            <a:pPr algn="l">
              <a:spcBef>
                <a:spcPts val="0"/>
              </a:spcBef>
              <a:spcAft>
                <a:spcPts val="0"/>
              </a:spcAft>
            </a:pPr>
            <a:r>
              <a:rPr lang="en-GB" altLang="zh-CN" sz="1800" b="0" i="0" dirty="0">
                <a:solidFill>
                  <a:srgbClr val="C00000"/>
                </a:solidFill>
                <a:effectLst/>
                <a:latin typeface="-apple-system"/>
              </a:rPr>
              <a:t>FN – False Negative</a:t>
            </a:r>
            <a:endParaRPr lang="en-US" altLang="zh-CN" sz="1800" b="0" i="0" dirty="0">
              <a:solidFill>
                <a:srgbClr val="C00000"/>
              </a:solidFill>
              <a:effectLst/>
              <a:latin typeface="-apple-system"/>
            </a:endParaRPr>
          </a:p>
          <a:p>
            <a:pPr algn="l">
              <a:spcBef>
                <a:spcPts val="0"/>
              </a:spcBef>
              <a:spcAft>
                <a:spcPts val="0"/>
              </a:spcAft>
            </a:pPr>
            <a:r>
              <a:rPr lang="en-GB" altLang="zh-CN" sz="1800" b="0" i="0" dirty="0">
                <a:solidFill>
                  <a:schemeClr val="accent6">
                    <a:lumMod val="75000"/>
                  </a:schemeClr>
                </a:solidFill>
                <a:effectLst/>
                <a:latin typeface="-apple-system"/>
              </a:rPr>
              <a:t>TN – True Negative</a:t>
            </a:r>
            <a:endParaRPr lang="en-US" altLang="zh-CN" sz="1800" b="0" i="0" dirty="0">
              <a:solidFill>
                <a:schemeClr val="accent6">
                  <a:lumMod val="75000"/>
                </a:schemeClr>
              </a:solidFill>
              <a:effectLst/>
              <a:latin typeface="-apple-system"/>
            </a:endParaRPr>
          </a:p>
          <a:p>
            <a:pPr algn="l">
              <a:spcBef>
                <a:spcPts val="0"/>
              </a:spcBef>
            </a:pPr>
            <a:r>
              <a:rPr lang="en-GB" altLang="zh-CN" sz="1800" b="0" i="0" dirty="0">
                <a:solidFill>
                  <a:schemeClr val="accent2"/>
                </a:solidFill>
                <a:effectLst/>
                <a:latin typeface="-apple-system"/>
              </a:rPr>
              <a:t>FP – False Positive</a:t>
            </a:r>
            <a:endParaRPr lang="en-US" altLang="zh-CN" sz="1800" b="0" i="0" dirty="0">
              <a:solidFill>
                <a:schemeClr val="accent2"/>
              </a:solidFill>
              <a:effectLst/>
              <a:latin typeface="-apple-system"/>
            </a:endParaRPr>
          </a:p>
        </p:txBody>
      </p:sp>
      <p:sp>
        <p:nvSpPr>
          <p:cNvPr id="14" name="文本框 13"/>
          <p:cNvSpPr txBox="1"/>
          <p:nvPr/>
        </p:nvSpPr>
        <p:spPr>
          <a:xfrm>
            <a:off x="3126132" y="3259921"/>
            <a:ext cx="4681623" cy="1337945"/>
          </a:xfrm>
          <a:prstGeom prst="rect">
            <a:avLst/>
          </a:prstGeom>
          <a:solidFill>
            <a:srgbClr val="FFFF00">
              <a:alpha val="61176"/>
            </a:srgbClr>
          </a:solidFill>
        </p:spPr>
        <p:txBody>
          <a:bodyPr wrap="square">
            <a:spAutoFit/>
          </a:bodyPr>
          <a:lstStyle/>
          <a:p>
            <a:pPr>
              <a:lnSpc>
                <a:spcPct val="150000"/>
              </a:lnSpc>
              <a:spcAft>
                <a:spcPts val="0"/>
              </a:spcAft>
            </a:pPr>
            <a:r>
              <a:rPr lang="zh-CN" altLang="en-US" sz="1800" i="0" dirty="0">
                <a:solidFill>
                  <a:srgbClr val="121212"/>
                </a:solidFill>
                <a:effectLst/>
                <a:latin typeface="微软雅黑" panose="020B0503020204020204" pitchFamily="34" charset="-122"/>
                <a:ea typeface="微软雅黑" panose="020B0503020204020204" pitchFamily="34" charset="-122"/>
              </a:rPr>
              <a:t>准确率</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Accuracy</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US" altLang="zh-CN" sz="1600" i="0" dirty="0">
                <a:solidFill>
                  <a:srgbClr val="121212"/>
                </a:solidFill>
                <a:effectLst/>
                <a:latin typeface="微软雅黑" panose="020B0503020204020204" pitchFamily="34" charset="-122"/>
                <a:ea typeface="微软雅黑" panose="020B0503020204020204" pitchFamily="34" charset="-122"/>
              </a:rPr>
              <a:t>=(</a:t>
            </a:r>
            <a:r>
              <a:rPr lang="en-GB" altLang="zh-CN" sz="1600" i="0" dirty="0">
                <a:solidFill>
                  <a:srgbClr val="121212"/>
                </a:solidFill>
                <a:effectLst/>
                <a:latin typeface="微软雅黑" panose="020B0503020204020204" pitchFamily="34" charset="-122"/>
                <a:ea typeface="微软雅黑" panose="020B0503020204020204" pitchFamily="34" charset="-122"/>
              </a:rPr>
              <a:t>TP+TN)/(TP+TN+FP+FN)</a:t>
            </a:r>
            <a:endParaRPr lang="en-GB" altLang="zh-CN" sz="1600" i="0" dirty="0">
              <a:solidFill>
                <a:srgbClr val="121212"/>
              </a:solidFill>
              <a:effectLst/>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800" dirty="0">
                <a:solidFill>
                  <a:srgbClr val="121212"/>
                </a:solidFill>
                <a:latin typeface="微软雅黑" panose="020B0503020204020204" pitchFamily="34" charset="-122"/>
                <a:ea typeface="微软雅黑" panose="020B0503020204020204" pitchFamily="34" charset="-122"/>
              </a:rPr>
              <a:t>精准率</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GB" altLang="zh-CN" sz="1400" dirty="0">
                <a:solidFill>
                  <a:schemeClr val="accent4">
                    <a:lumMod val="50000"/>
                  </a:schemeClr>
                </a:solidFill>
                <a:latin typeface="微软雅黑" panose="020B0503020204020204" pitchFamily="34" charset="-122"/>
                <a:ea typeface="微软雅黑" panose="020B0503020204020204" pitchFamily="34" charset="-122"/>
              </a:rPr>
              <a:t>Precision</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1600" dirty="0">
                <a:solidFill>
                  <a:srgbClr val="121212"/>
                </a:solidFill>
                <a:latin typeface="微软雅黑" panose="020B0503020204020204" pitchFamily="34" charset="-122"/>
                <a:ea typeface="微软雅黑" panose="020B0503020204020204" pitchFamily="34" charset="-122"/>
              </a:rPr>
              <a:t>=</a:t>
            </a:r>
            <a:r>
              <a:rPr lang="en-GB" altLang="zh-CN" sz="1600" dirty="0">
                <a:solidFill>
                  <a:srgbClr val="121212"/>
                </a:solidFill>
                <a:latin typeface="微软雅黑" panose="020B0503020204020204" pitchFamily="34" charset="-122"/>
                <a:ea typeface="微软雅黑" panose="020B0503020204020204" pitchFamily="34" charset="-122"/>
              </a:rPr>
              <a:t>TP/(TP+FP)</a:t>
            </a:r>
            <a:endParaRPr lang="en-GB" altLang="zh-CN" sz="1600" dirty="0">
              <a:solidFill>
                <a:srgbClr val="121212"/>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1800" dirty="0">
                <a:solidFill>
                  <a:srgbClr val="121212"/>
                </a:solidFill>
                <a:latin typeface="微软雅黑" panose="020B0503020204020204" pitchFamily="34" charset="-122"/>
                <a:ea typeface="微软雅黑" panose="020B0503020204020204" pitchFamily="34" charset="-122"/>
              </a:rPr>
              <a:t>召回率</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recall</a:t>
            </a: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a:t>
            </a:r>
            <a:r>
              <a:rPr lang="en-US" altLang="zh-CN" sz="1600" dirty="0">
                <a:solidFill>
                  <a:srgbClr val="121212"/>
                </a:solidFill>
                <a:latin typeface="微软雅黑" panose="020B0503020204020204" pitchFamily="34" charset="-122"/>
                <a:ea typeface="微软雅黑" panose="020B0503020204020204" pitchFamily="34" charset="-122"/>
              </a:rPr>
              <a:t>=</a:t>
            </a:r>
            <a:r>
              <a:rPr lang="en-GB" altLang="zh-CN" sz="1600" dirty="0">
                <a:solidFill>
                  <a:srgbClr val="121212"/>
                </a:solidFill>
                <a:latin typeface="微软雅黑" panose="020B0503020204020204" pitchFamily="34" charset="-122"/>
                <a:ea typeface="微软雅黑" panose="020B0503020204020204" pitchFamily="34" charset="-122"/>
              </a:rPr>
              <a:t>TP/(TP+FN)</a:t>
            </a:r>
            <a:endParaRPr lang="zh-CN" altLang="en-US" sz="1600" dirty="0">
              <a:solidFill>
                <a:srgbClr val="121212"/>
              </a:solidFill>
              <a:latin typeface="微软雅黑" panose="020B0503020204020204" pitchFamily="34" charset="-122"/>
              <a:ea typeface="微软雅黑" panose="020B0503020204020204" pitchFamily="34" charset="-122"/>
            </a:endParaRPr>
          </a:p>
        </p:txBody>
      </p:sp>
      <p:graphicFrame>
        <p:nvGraphicFramePr>
          <p:cNvPr id="15" name="表格 3"/>
          <p:cNvGraphicFramePr>
            <a:graphicFrameLocks noGrp="1"/>
          </p:cNvGraphicFramePr>
          <p:nvPr/>
        </p:nvGraphicFramePr>
        <p:xfrm>
          <a:off x="5016568" y="1090440"/>
          <a:ext cx="3561081" cy="1303272"/>
        </p:xfrm>
        <a:graphic>
          <a:graphicData uri="http://schemas.openxmlformats.org/drawingml/2006/table">
            <a:tbl>
              <a:tblPr firstRow="1" bandRow="1">
                <a:tableStyleId>{5C22544A-7EE6-4342-B048-85BDC9FD1C3A}</a:tableStyleId>
              </a:tblPr>
              <a:tblGrid>
                <a:gridCol w="1447146"/>
                <a:gridCol w="926908"/>
                <a:gridCol w="1187027"/>
              </a:tblGrid>
              <a:tr h="351442">
                <a:tc>
                  <a:txBody>
                    <a:bodyPr/>
                    <a:lstStyle/>
                    <a:p>
                      <a:endParaRPr lang="zh-CN" altLang="en-US" sz="1600" b="0" dirty="0"/>
                    </a:p>
                  </a:txBody>
                  <a:tcPr/>
                </a:tc>
                <a:tc>
                  <a:txBody>
                    <a:bodyPr/>
                    <a:lstStyle/>
                    <a:p>
                      <a:r>
                        <a:rPr lang="zh-CN" altLang="en-US" sz="1600" b="0" dirty="0"/>
                        <a:t>实际：猫</a:t>
                      </a:r>
                      <a:endParaRPr lang="zh-CN" altLang="en-US" sz="16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0" dirty="0"/>
                        <a:t>实际：非猫</a:t>
                      </a:r>
                      <a:endParaRPr lang="zh-CN" altLang="en-US" sz="1600" b="0" dirty="0"/>
                    </a:p>
                  </a:txBody>
                  <a:tcPr/>
                </a:tc>
              </a:tr>
              <a:tr h="352026">
                <a:tc>
                  <a:txBody>
                    <a:bodyPr/>
                    <a:lstStyle/>
                    <a:p>
                      <a:r>
                        <a:rPr lang="zh-CN" altLang="en-US" sz="1600" b="0" dirty="0"/>
                        <a:t>预测：猫</a:t>
                      </a:r>
                      <a:endParaRPr lang="zh-CN" altLang="en-US" sz="1600" b="0" dirty="0"/>
                    </a:p>
                  </a:txBody>
                  <a:tcPr/>
                </a:tc>
                <a:tc>
                  <a:txBody>
                    <a:bodyPr/>
                    <a:lstStyle/>
                    <a:p>
                      <a:r>
                        <a:rPr lang="en-US" altLang="zh-CN" sz="1600" b="0" dirty="0"/>
                        <a:t>3</a:t>
                      </a:r>
                      <a:endParaRPr lang="zh-CN" altLang="en-US" sz="1600" b="0" dirty="0"/>
                    </a:p>
                  </a:txBody>
                  <a:tcPr/>
                </a:tc>
                <a:tc>
                  <a:txBody>
                    <a:bodyPr/>
                    <a:lstStyle/>
                    <a:p>
                      <a:r>
                        <a:rPr lang="en-US" altLang="zh-CN" sz="1600" b="0" dirty="0">
                          <a:solidFill>
                            <a:schemeClr val="accent2">
                              <a:lumMod val="75000"/>
                            </a:schemeClr>
                          </a:solidFill>
                        </a:rPr>
                        <a:t>1</a:t>
                      </a:r>
                      <a:r>
                        <a:rPr lang="zh-CN" altLang="en-US" sz="1600" b="0" dirty="0">
                          <a:solidFill>
                            <a:schemeClr val="accent2">
                              <a:lumMod val="75000"/>
                            </a:schemeClr>
                          </a:solidFill>
                        </a:rPr>
                        <a:t> </a:t>
                      </a:r>
                      <a:endParaRPr lang="zh-CN" altLang="en-US" sz="1600" b="0" dirty="0">
                        <a:solidFill>
                          <a:schemeClr val="accent2">
                            <a:lumMod val="75000"/>
                          </a:schemeClr>
                        </a:solidFill>
                      </a:endParaRPr>
                    </a:p>
                  </a:txBody>
                  <a:tcPr/>
                </a:tc>
              </a:tr>
              <a:tr h="372126">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0" dirty="0"/>
                        <a:t>预测：非猫</a:t>
                      </a:r>
                      <a:endParaRPr lang="zh-CN" altLang="en-US" sz="1600" b="0" dirty="0"/>
                    </a:p>
                  </a:txBody>
                  <a:tcPr/>
                </a:tc>
                <a:tc>
                  <a:txBody>
                    <a:bodyPr/>
                    <a:lstStyle/>
                    <a:p>
                      <a:r>
                        <a:rPr lang="en-US" altLang="zh-CN" sz="1600" b="0" dirty="0">
                          <a:solidFill>
                            <a:srgbClr val="C00000"/>
                          </a:solidFill>
                        </a:rPr>
                        <a:t>2</a:t>
                      </a:r>
                      <a:endParaRPr lang="zh-CN" altLang="en-US" sz="1600" b="0" dirty="0">
                        <a:solidFill>
                          <a:srgbClr val="C00000"/>
                        </a:solidFill>
                      </a:endParaRPr>
                    </a:p>
                  </a:txBody>
                  <a:tcPr/>
                </a:tc>
                <a:tc>
                  <a:txBody>
                    <a:bodyPr/>
                    <a:lstStyle/>
                    <a:p>
                      <a:r>
                        <a:rPr lang="en-US" altLang="zh-CN" sz="1600" b="0" dirty="0">
                          <a:solidFill>
                            <a:schemeClr val="accent6">
                              <a:lumMod val="75000"/>
                            </a:schemeClr>
                          </a:solidFill>
                        </a:rPr>
                        <a:t>4</a:t>
                      </a:r>
                      <a:endParaRPr lang="zh-CN" altLang="en-US" sz="1600" b="0" dirty="0">
                        <a:solidFill>
                          <a:schemeClr val="accent6">
                            <a:lumMod val="75000"/>
                          </a:schemeClr>
                        </a:solidFill>
                      </a:endParaRPr>
                    </a:p>
                  </a:txBody>
                  <a:tcPr/>
                </a:tc>
              </a:tr>
            </a:tbl>
          </a:graphicData>
        </a:graphic>
      </p:graphicFrame>
      <p:sp>
        <p:nvSpPr>
          <p:cNvPr id="16" name="文本框 15"/>
          <p:cNvSpPr txBox="1"/>
          <p:nvPr/>
        </p:nvSpPr>
        <p:spPr>
          <a:xfrm>
            <a:off x="4937888" y="2389380"/>
            <a:ext cx="1783080" cy="306705"/>
          </a:xfrm>
          <a:prstGeom prst="rect">
            <a:avLst/>
          </a:prstGeom>
          <a:noFill/>
        </p:spPr>
        <p:txBody>
          <a:bodyPr wrap="none" rtlCol="0">
            <a:spAutoFit/>
          </a:bodyPr>
          <a:lstStyle/>
          <a:p>
            <a:pPr>
              <a:spcAft>
                <a:spcPts val="0"/>
              </a:spcAft>
            </a:pP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（上一例子的数据）</a:t>
            </a:r>
            <a:endPar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97108" y="2409827"/>
            <a:ext cx="1893570" cy="737235"/>
          </a:xfrm>
          <a:prstGeom prst="rect">
            <a:avLst/>
          </a:prstGeom>
          <a:noFill/>
        </p:spPr>
        <p:txBody>
          <a:bodyPr wrap="none" rtlCol="0">
            <a:spAutoFit/>
          </a:bodyPr>
          <a:lstStyle/>
          <a:p>
            <a:pPr>
              <a:spcAft>
                <a:spcPts val="0"/>
              </a:spcAft>
            </a:pP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准确率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7/10</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=70%</a:t>
            </a:r>
            <a:endPar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a:spcBef>
                <a:spcPts val="0"/>
              </a:spcBef>
              <a:spcAft>
                <a:spcPts val="0"/>
              </a:spcAft>
            </a:pP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精准率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¾</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75%</a:t>
            </a:r>
            <a:endPar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a:spcBef>
                <a:spcPts val="0"/>
              </a:spcBef>
            </a:pP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召回率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3/6</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a:t>
            </a:r>
            <a:r>
              <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rPr>
              <a:t> </a:t>
            </a:r>
            <a:r>
              <a:rPr kumimoji="1" lang="en-US" altLang="zh-CN" sz="1400" dirty="0">
                <a:solidFill>
                  <a:schemeClr val="accent4">
                    <a:lumMod val="50000"/>
                  </a:schemeClr>
                </a:solidFill>
                <a:latin typeface="微软雅黑" panose="020B0503020204020204" pitchFamily="34" charset="-122"/>
                <a:ea typeface="微软雅黑" panose="020B0503020204020204" pitchFamily="34" charset="-122"/>
              </a:rPr>
              <a:t>60%</a:t>
            </a:r>
            <a:endParaRPr kumimoji="1" lang="zh-CN" altLang="en-US" sz="1400" dirty="0">
              <a:solidFill>
                <a:schemeClr val="accent4">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示例：回归类算法验证</a:t>
            </a:r>
            <a:endParaRPr kumimoji="1" lang="zh-CN" altLang="en-US" dirty="0"/>
          </a:p>
        </p:txBody>
      </p:sp>
      <p:grpSp>
        <p:nvGrpSpPr>
          <p:cNvPr id="4" name="组合 3"/>
          <p:cNvGrpSpPr/>
          <p:nvPr/>
        </p:nvGrpSpPr>
        <p:grpSpPr>
          <a:xfrm>
            <a:off x="272190" y="1244838"/>
            <a:ext cx="8599619" cy="3360616"/>
            <a:chOff x="236991" y="589853"/>
            <a:chExt cx="8599619" cy="3072047"/>
          </a:xfrm>
        </p:grpSpPr>
        <p:grpSp>
          <p:nvGrpSpPr>
            <p:cNvPr id="5" name="组合 4"/>
            <p:cNvGrpSpPr/>
            <p:nvPr/>
          </p:nvGrpSpPr>
          <p:grpSpPr>
            <a:xfrm>
              <a:off x="2635340" y="589853"/>
              <a:ext cx="3725773" cy="3072047"/>
              <a:chOff x="2435540" y="281933"/>
              <a:chExt cx="4287443" cy="3726724"/>
            </a:xfrm>
          </p:grpSpPr>
          <p:grpSp>
            <p:nvGrpSpPr>
              <p:cNvPr id="12" name="组合 11"/>
              <p:cNvGrpSpPr>
                <a:grpSpLocks noChangeAspect="1"/>
              </p:cNvGrpSpPr>
              <p:nvPr/>
            </p:nvGrpSpPr>
            <p:grpSpPr>
              <a:xfrm>
                <a:off x="2753038" y="298290"/>
                <a:ext cx="3741226" cy="3493752"/>
                <a:chOff x="-6128355" y="2021651"/>
                <a:chExt cx="3741227" cy="3493750"/>
              </a:xfrm>
            </p:grpSpPr>
            <p:sp>
              <p:nvSpPr>
                <p:cNvPr id="20" name="同心圆 43"/>
                <p:cNvSpPr/>
                <p:nvPr/>
              </p:nvSpPr>
              <p:spPr>
                <a:xfrm>
                  <a:off x="-6128355" y="2021651"/>
                  <a:ext cx="3741227" cy="3493750"/>
                </a:xfrm>
                <a:prstGeom prst="donut">
                  <a:avLst>
                    <a:gd name="adj" fmla="val 7657"/>
                  </a:avLst>
                </a:prstGeom>
                <a:solidFill>
                  <a:srgbClr val="9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0000"/>
                        <a:lumOff val="40000"/>
                      </a:schemeClr>
                    </a:solidFill>
                    <a:latin typeface="微软雅黑" panose="020B0503020204020204" pitchFamily="34" charset="-122"/>
                    <a:ea typeface="微软雅黑" panose="020B0503020204020204" pitchFamily="34" charset="-122"/>
                  </a:endParaRPr>
                </a:p>
              </p:txBody>
            </p:sp>
            <p:cxnSp>
              <p:nvCxnSpPr>
                <p:cNvPr id="21" name="直接连接符 12"/>
                <p:cNvCxnSpPr/>
                <p:nvPr/>
              </p:nvCxnSpPr>
              <p:spPr>
                <a:xfrm>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cxnSp>
              <p:nvCxnSpPr>
                <p:cNvPr id="22" name="直接连接符 13"/>
                <p:cNvCxnSpPr/>
                <p:nvPr/>
              </p:nvCxnSpPr>
              <p:spPr>
                <a:xfrm rot="3600000">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cxnSp>
              <p:nvCxnSpPr>
                <p:cNvPr id="23" name="直接连接符 14"/>
                <p:cNvCxnSpPr/>
                <p:nvPr/>
              </p:nvCxnSpPr>
              <p:spPr>
                <a:xfrm rot="7200000">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grpSp>
          <p:sp>
            <p:nvSpPr>
              <p:cNvPr id="13" name="Oval 83"/>
              <p:cNvSpPr>
                <a:spLocks noChangeAspect="1"/>
              </p:cNvSpPr>
              <p:nvPr/>
            </p:nvSpPr>
            <p:spPr>
              <a:xfrm>
                <a:off x="5080362" y="281933"/>
                <a:ext cx="731869" cy="731870"/>
              </a:xfrm>
              <a:prstGeom prst="ellipse">
                <a:avLst/>
              </a:prstGeom>
              <a:solidFill>
                <a:srgbClr val="F8841D"/>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06</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Oval 82"/>
              <p:cNvSpPr>
                <a:spLocks noChangeAspect="1"/>
              </p:cNvSpPr>
              <p:nvPr/>
            </p:nvSpPr>
            <p:spPr>
              <a:xfrm>
                <a:off x="3258724" y="3276787"/>
                <a:ext cx="731869" cy="731870"/>
              </a:xfrm>
              <a:prstGeom prst="ellipse">
                <a:avLst/>
              </a:prstGeom>
              <a:solidFill>
                <a:srgbClr val="9BBB40"/>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Oval 84"/>
              <p:cNvSpPr>
                <a:spLocks noChangeAspect="1"/>
              </p:cNvSpPr>
              <p:nvPr/>
            </p:nvSpPr>
            <p:spPr>
              <a:xfrm>
                <a:off x="5991114" y="1797183"/>
                <a:ext cx="731869" cy="731870"/>
              </a:xfrm>
              <a:prstGeom prst="ellipse">
                <a:avLst/>
              </a:prstGeom>
              <a:solidFill>
                <a:srgbClr val="F26D64"/>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05</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Oval 85"/>
              <p:cNvSpPr>
                <a:spLocks noChangeAspect="1"/>
              </p:cNvSpPr>
              <p:nvPr/>
            </p:nvSpPr>
            <p:spPr>
              <a:xfrm>
                <a:off x="3258724" y="281933"/>
                <a:ext cx="731869" cy="731870"/>
              </a:xfrm>
              <a:prstGeom prst="ellipse">
                <a:avLst/>
              </a:prstGeom>
              <a:solidFill>
                <a:srgbClr val="5EC6D3"/>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Oval 86"/>
              <p:cNvSpPr>
                <a:spLocks noChangeAspect="1"/>
              </p:cNvSpPr>
              <p:nvPr/>
            </p:nvSpPr>
            <p:spPr>
              <a:xfrm>
                <a:off x="2435540" y="1797183"/>
                <a:ext cx="731870" cy="731870"/>
              </a:xfrm>
              <a:prstGeom prst="ellipse">
                <a:avLst/>
              </a:prstGeom>
              <a:solidFill>
                <a:srgbClr val="936CAF"/>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Oval 82"/>
              <p:cNvSpPr>
                <a:spLocks noChangeAspect="1"/>
              </p:cNvSpPr>
              <p:nvPr/>
            </p:nvSpPr>
            <p:spPr>
              <a:xfrm>
                <a:off x="5080365" y="3276787"/>
                <a:ext cx="731870" cy="731870"/>
              </a:xfrm>
              <a:prstGeom prst="ellipse">
                <a:avLst/>
              </a:prstGeom>
              <a:solidFill>
                <a:srgbClr val="3C4E56"/>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04</a:t>
                </a:r>
                <a:endParaRPr lang="en-US" sz="20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Oval 85"/>
              <p:cNvSpPr>
                <a:spLocks noChangeAspect="1"/>
              </p:cNvSpPr>
              <p:nvPr/>
            </p:nvSpPr>
            <p:spPr>
              <a:xfrm>
                <a:off x="3919358" y="1404132"/>
                <a:ext cx="1370765" cy="1370764"/>
              </a:xfrm>
              <a:prstGeom prst="ellipse">
                <a:avLst/>
              </a:prstGeom>
              <a:solidFill>
                <a:srgbClr val="5EC6D3"/>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120000"/>
                  </a:lnSpc>
                  <a:spcBef>
                    <a:spcPct val="0"/>
                  </a:spcBef>
                </a:pPr>
                <a:r>
                  <a:rPr lang="zh-CN" altLang="en-US" sz="1600" b="1" dirty="0">
                    <a:solidFill>
                      <a:schemeClr val="tx1">
                        <a:lumMod val="60000"/>
                        <a:lumOff val="40000"/>
                      </a:schemeClr>
                    </a:solidFill>
                    <a:latin typeface="微软雅黑" panose="020B0503020204020204" pitchFamily="34" charset="-122"/>
                    <a:ea typeface="微软雅黑" panose="020B0503020204020204" pitchFamily="34" charset="-122"/>
                  </a:rPr>
                  <a:t>回归类</a:t>
                </a:r>
                <a:endParaRPr lang="en-US" altLang="zh-CN" sz="1600" b="1" dirty="0">
                  <a:solidFill>
                    <a:schemeClr val="tx1">
                      <a:lumMod val="60000"/>
                      <a:lumOff val="40000"/>
                    </a:schemeClr>
                  </a:solidFill>
                  <a:latin typeface="微软雅黑" panose="020B0503020204020204" pitchFamily="34" charset="-122"/>
                  <a:ea typeface="微软雅黑" panose="020B0503020204020204" pitchFamily="34" charset="-122"/>
                </a:endParaRPr>
              </a:p>
              <a:p>
                <a:pPr algn="ctr" defTabSz="1185545">
                  <a:lnSpc>
                    <a:spcPct val="120000"/>
                  </a:lnSpc>
                  <a:spcBef>
                    <a:spcPct val="0"/>
                  </a:spcBef>
                </a:pPr>
                <a:r>
                  <a:rPr lang="zh-CN" altLang="en-US" sz="1600" b="1" dirty="0">
                    <a:solidFill>
                      <a:schemeClr val="tx1">
                        <a:lumMod val="60000"/>
                        <a:lumOff val="40000"/>
                      </a:schemeClr>
                    </a:solidFill>
                    <a:latin typeface="微软雅黑" panose="020B0503020204020204" pitchFamily="34" charset="-122"/>
                    <a:ea typeface="微软雅黑" panose="020B0503020204020204" pitchFamily="34" charset="-122"/>
                  </a:rPr>
                  <a:t>算法评价指标</a:t>
                </a:r>
                <a:endParaRPr lang="en-US" sz="1200" b="1" kern="0" dirty="0">
                  <a:solidFill>
                    <a:schemeClr val="tx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6" name="图片 5" descr="图示, 示意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2510" y="683220"/>
              <a:ext cx="2420222" cy="53650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descr="示意图&#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19" y="2908788"/>
              <a:ext cx="2715999" cy="5365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600" y="603336"/>
              <a:ext cx="2905524" cy="47134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图片 8" descr="卡通人物&#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740" y="2977271"/>
              <a:ext cx="2720695" cy="499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图片 9" descr="手机屏幕截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168" y="1806671"/>
              <a:ext cx="2419442" cy="49979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图片 10" descr="手表上有字&#10;&#10;中度可信度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991" y="1856937"/>
              <a:ext cx="2327264" cy="390436"/>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440" y="324453"/>
            <a:ext cx="6215062" cy="421482"/>
          </a:xfrm>
        </p:spPr>
        <p:txBody>
          <a:bodyPr/>
          <a:lstStyle/>
          <a:p>
            <a:pPr>
              <a:spcAft>
                <a:spcPts val="0"/>
              </a:spcAft>
            </a:pPr>
            <a:r>
              <a:rPr kumimoji="1" lang="en-US" altLang="zh-CN" dirty="0"/>
              <a:t>AI</a:t>
            </a:r>
            <a:r>
              <a:rPr kumimoji="1" lang="zh-CN" altLang="en-US" dirty="0"/>
              <a:t>算法的专项测试</a:t>
            </a:r>
            <a:endParaRPr kumimoji="1" lang="zh-CN" altLang="en-US" dirty="0"/>
          </a:p>
        </p:txBody>
      </p:sp>
      <p:grpSp>
        <p:nvGrpSpPr>
          <p:cNvPr id="4" name="组合 3"/>
          <p:cNvGrpSpPr/>
          <p:nvPr/>
        </p:nvGrpSpPr>
        <p:grpSpPr>
          <a:xfrm>
            <a:off x="3264191" y="1385957"/>
            <a:ext cx="1317283" cy="612190"/>
            <a:chOff x="-584038" y="3693000"/>
            <a:chExt cx="2486951" cy="1709208"/>
          </a:xfrm>
        </p:grpSpPr>
        <p:sp>
          <p:nvSpPr>
            <p:cNvPr id="5" name="圆角矩形 4"/>
            <p:cNvSpPr/>
            <p:nvPr/>
          </p:nvSpPr>
          <p:spPr>
            <a:xfrm>
              <a:off x="-489425" y="3693000"/>
              <a:ext cx="2232278"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6" name="圆角矩形 8"/>
            <p:cNvSpPr txBox="1"/>
            <p:nvPr/>
          </p:nvSpPr>
          <p:spPr>
            <a:xfrm>
              <a:off x="-584038" y="3841372"/>
              <a:ext cx="2486951" cy="1475303"/>
            </a:xfrm>
            <a:prstGeom prst="rect">
              <a:avLst/>
            </a:prstGeom>
            <a:noFill/>
            <a:ln>
              <a:noFill/>
            </a:ln>
            <a:effectLst/>
          </p:spPr>
          <p:txBody>
            <a:bodyPr spcFirstLastPara="0" vert="horz" wrap="square" lIns="48578" tIns="48578" rIns="48578" bIns="48578" numCol="1" spcCol="1270" anchor="ctr" anchorCtr="0">
              <a:noAutofit/>
            </a:bodyPr>
            <a:lstStyle/>
            <a:p>
              <a:pPr algn="ctr" defTabSz="56705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数据隐私</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67526" y="1385957"/>
            <a:ext cx="1171103" cy="600888"/>
            <a:chOff x="2010063" y="3709458"/>
            <a:chExt cx="1537551" cy="1709208"/>
          </a:xfrm>
        </p:grpSpPr>
        <p:sp>
          <p:nvSpPr>
            <p:cNvPr id="8" name="圆角矩形 7"/>
            <p:cNvSpPr/>
            <p:nvPr/>
          </p:nvSpPr>
          <p:spPr>
            <a:xfrm>
              <a:off x="2010063" y="3709458"/>
              <a:ext cx="1537551"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9" name="圆角矩形 10"/>
            <p:cNvSpPr txBox="1"/>
            <p:nvPr/>
          </p:nvSpPr>
          <p:spPr>
            <a:xfrm>
              <a:off x="2010064" y="3754491"/>
              <a:ext cx="1492518" cy="1619142"/>
            </a:xfrm>
            <a:prstGeom prst="rect">
              <a:avLst/>
            </a:prstGeom>
            <a:noFill/>
            <a:ln>
              <a:noFill/>
            </a:ln>
            <a:effectLst/>
          </p:spPr>
          <p:txBody>
            <a:bodyPr spcFirstLastPara="0" vert="horz" wrap="square" lIns="48578" tIns="48578" rIns="48578" bIns="48578" numCol="1" spcCol="1270" anchor="ctr" anchorCtr="0">
              <a:noAutofit/>
            </a:bodyPr>
            <a:lstStyle/>
            <a:p>
              <a:pPr algn="ctr" defTabSz="56705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预测效率</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70745" y="1400603"/>
            <a:ext cx="1134933" cy="597544"/>
            <a:chOff x="2879240" y="1869244"/>
            <a:chExt cx="1865105" cy="1709208"/>
          </a:xfrm>
        </p:grpSpPr>
        <p:sp>
          <p:nvSpPr>
            <p:cNvPr id="11" name="圆角矩形 10"/>
            <p:cNvSpPr/>
            <p:nvPr/>
          </p:nvSpPr>
          <p:spPr>
            <a:xfrm>
              <a:off x="2879240" y="1869244"/>
              <a:ext cx="1849812"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2" name="圆角矩形 12"/>
            <p:cNvSpPr txBox="1"/>
            <p:nvPr/>
          </p:nvSpPr>
          <p:spPr>
            <a:xfrm>
              <a:off x="2879240" y="1919305"/>
              <a:ext cx="1865105" cy="1609086"/>
            </a:xfrm>
            <a:prstGeom prst="rect">
              <a:avLst/>
            </a:prstGeom>
            <a:noFill/>
            <a:ln>
              <a:noFill/>
            </a:ln>
            <a:effectLst/>
          </p:spPr>
          <p:txBody>
            <a:bodyPr spcFirstLastPara="0" vert="horz" wrap="square" lIns="51435" tIns="51435" rIns="51435" bIns="51435" numCol="1" spcCol="1270" anchor="ctr" anchorCtr="0">
              <a:noAutofit/>
            </a:bodyPr>
            <a:lstStyle/>
            <a:p>
              <a:pPr algn="ctr" defTabSz="60007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可靠性</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004032" y="1363497"/>
            <a:ext cx="888447" cy="617148"/>
            <a:chOff x="3999367" y="3680437"/>
            <a:chExt cx="1497058" cy="1709208"/>
          </a:xfrm>
        </p:grpSpPr>
        <p:sp>
          <p:nvSpPr>
            <p:cNvPr id="14" name="圆角矩形 13"/>
            <p:cNvSpPr/>
            <p:nvPr/>
          </p:nvSpPr>
          <p:spPr>
            <a:xfrm>
              <a:off x="3999367" y="3680437"/>
              <a:ext cx="1497058"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5" name="圆角矩形 14"/>
            <p:cNvSpPr txBox="1"/>
            <p:nvPr/>
          </p:nvSpPr>
          <p:spPr>
            <a:xfrm>
              <a:off x="4043214" y="3724284"/>
              <a:ext cx="1409364" cy="1621514"/>
            </a:xfrm>
            <a:prstGeom prst="rect">
              <a:avLst/>
            </a:prstGeom>
            <a:noFill/>
            <a:ln>
              <a:noFill/>
            </a:ln>
            <a:effectLst/>
          </p:spPr>
          <p:txBody>
            <a:bodyPr spcFirstLastPara="0" vert="horz" wrap="square" lIns="48578" tIns="48578" rIns="48578" bIns="48578" numCol="1" spcCol="1270" anchor="ctr" anchorCtr="0">
              <a:noAutofit/>
            </a:bodyPr>
            <a:lstStyle/>
            <a:p>
              <a:pPr algn="ctr" defTabSz="56705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公平性</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057882" y="1363497"/>
            <a:ext cx="1171103" cy="617148"/>
            <a:chOff x="5973782" y="3707511"/>
            <a:chExt cx="1406951" cy="1709208"/>
          </a:xfrm>
        </p:grpSpPr>
        <p:sp>
          <p:nvSpPr>
            <p:cNvPr id="17" name="圆角矩形 16"/>
            <p:cNvSpPr/>
            <p:nvPr/>
          </p:nvSpPr>
          <p:spPr>
            <a:xfrm>
              <a:off x="5973782" y="3707511"/>
              <a:ext cx="1406951"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8" name="圆角矩形 16"/>
            <p:cNvSpPr txBox="1"/>
            <p:nvPr/>
          </p:nvSpPr>
          <p:spPr>
            <a:xfrm>
              <a:off x="6014990" y="3748719"/>
              <a:ext cx="1324535" cy="1626792"/>
            </a:xfrm>
            <a:prstGeom prst="rect">
              <a:avLst/>
            </a:prstGeom>
            <a:noFill/>
            <a:ln>
              <a:noFill/>
            </a:ln>
            <a:effectLst/>
          </p:spPr>
          <p:txBody>
            <a:bodyPr spcFirstLastPara="0" vert="horz" wrap="square" lIns="48578" tIns="48578" rIns="48578" bIns="48578" numCol="1" spcCol="1270" anchor="ctr" anchorCtr="0">
              <a:noAutofit/>
            </a:bodyPr>
            <a:lstStyle/>
            <a:p>
              <a:pPr algn="ctr" defTabSz="56705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可解释性</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166157" y="1406966"/>
            <a:ext cx="1001048" cy="591181"/>
            <a:chOff x="5346236" y="1883768"/>
            <a:chExt cx="1872249" cy="1709208"/>
          </a:xfrm>
        </p:grpSpPr>
        <p:sp>
          <p:nvSpPr>
            <p:cNvPr id="20" name="圆角矩形 19"/>
            <p:cNvSpPr/>
            <p:nvPr/>
          </p:nvSpPr>
          <p:spPr>
            <a:xfrm>
              <a:off x="5346236" y="1883768"/>
              <a:ext cx="1872249"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21" name="圆角矩形 18"/>
            <p:cNvSpPr txBox="1"/>
            <p:nvPr/>
          </p:nvSpPr>
          <p:spPr>
            <a:xfrm>
              <a:off x="5396297" y="1933829"/>
              <a:ext cx="1772127" cy="1609086"/>
            </a:xfrm>
            <a:prstGeom prst="rect">
              <a:avLst/>
            </a:prstGeom>
            <a:noFill/>
            <a:ln>
              <a:noFill/>
            </a:ln>
            <a:effectLst/>
          </p:spPr>
          <p:txBody>
            <a:bodyPr spcFirstLastPara="0" vert="horz" wrap="square" lIns="51435" tIns="51435" rIns="51435" bIns="51435" numCol="1" spcCol="1270" anchor="ctr" anchorCtr="0">
              <a:noAutofit/>
            </a:bodyPr>
            <a:lstStyle/>
            <a:p>
              <a:pPr algn="ctr" defTabSz="60007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安全性</a:t>
              </a:r>
              <a:endParaRPr lang="zh-CN" altLang="en-US" sz="1600" dirty="0">
                <a:solidFill>
                  <a:sysClr val="window" lastClr="FFFFFF"/>
                </a:solidFill>
                <a:latin typeface="微软雅黑" panose="020B0503020204020204" pitchFamily="34" charset="-122"/>
                <a:ea typeface="微软雅黑" panose="020B0503020204020204" pitchFamily="34" charset="-122"/>
              </a:endParaRPr>
            </a:p>
          </p:txBody>
        </p:sp>
      </p:grpSp>
      <p:pic>
        <p:nvPicPr>
          <p:cNvPr id="22" name="Picture 2" descr="Learning curves of linear regression model of original STEVE tool: (a) Average temperature prediction; (b) Minimum temperature prediction; (c) Maximum temperature predi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650" y="2394706"/>
            <a:ext cx="7600335" cy="2119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440" y="300036"/>
            <a:ext cx="6215062" cy="421482"/>
          </a:xfrm>
        </p:spPr>
        <p:txBody>
          <a:bodyPr/>
          <a:lstStyle/>
          <a:p>
            <a:pPr>
              <a:spcAft>
                <a:spcPts val="0"/>
              </a:spcAft>
            </a:pPr>
            <a:r>
              <a:rPr kumimoji="1" lang="zh-CN" altLang="en-US" dirty="0"/>
              <a:t>常用的测试方法</a:t>
            </a:r>
            <a:endParaRPr kumimoji="1" lang="zh-CN" altLang="en-US" dirty="0"/>
          </a:p>
        </p:txBody>
      </p:sp>
      <p:graphicFrame>
        <p:nvGraphicFramePr>
          <p:cNvPr id="4" name="图示 3"/>
          <p:cNvGraphicFramePr/>
          <p:nvPr/>
        </p:nvGraphicFramePr>
        <p:xfrm>
          <a:off x="2483821" y="933036"/>
          <a:ext cx="4470797" cy="36445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4270201" y="1250248"/>
            <a:ext cx="898097" cy="313158"/>
          </a:xfrm>
          <a:prstGeom prst="rect">
            <a:avLst/>
          </a:prstGeom>
        </p:spPr>
        <p:txBody>
          <a:bodyPr vert="horz" wrap="square" lIns="34290" tIns="17145" rIns="34290" bIns="17145" rtlCol="0" anchor="t">
            <a:noAutofit/>
          </a:bodyPr>
          <a:lstStyle/>
          <a:p>
            <a:pPr defTabSz="342900">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蜕变测试</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868719" y="2281146"/>
            <a:ext cx="909624" cy="313158"/>
          </a:xfrm>
          <a:prstGeom prst="rect">
            <a:avLst/>
          </a:prstGeom>
        </p:spPr>
        <p:txBody>
          <a:bodyPr vert="horz" wrap="square" lIns="34290" tIns="17145" rIns="34290" bIns="17145" rtlCol="0" anchor="t">
            <a:noAutofit/>
          </a:bodyPr>
          <a:lstStyle/>
          <a:p>
            <a:pPr defTabSz="342900">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效果测试</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709549" y="2275551"/>
            <a:ext cx="832550" cy="313158"/>
          </a:xfrm>
          <a:prstGeom prst="rect">
            <a:avLst/>
          </a:prstGeom>
        </p:spPr>
        <p:txBody>
          <a:bodyPr vert="horz" wrap="square" lIns="34290" tIns="17145" rIns="34290" bIns="17145" rtlCol="0" anchor="t">
            <a:noAutofit/>
          </a:bodyPr>
          <a:lstStyle/>
          <a:p>
            <a:pPr defTabSz="342900">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数据测试</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40768" y="3921425"/>
            <a:ext cx="884984" cy="312058"/>
          </a:xfrm>
          <a:prstGeom prst="rect">
            <a:avLst/>
          </a:prstGeom>
        </p:spPr>
        <p:txBody>
          <a:bodyPr vert="horz" wrap="square" lIns="34290" tIns="17145" rIns="34290" bIns="17145" rtlCol="0" anchor="t">
            <a:noAutofit/>
          </a:bodyPr>
          <a:lstStyle/>
          <a:p>
            <a:pPr defTabSz="342900">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常规逻辑</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484906" y="3849647"/>
            <a:ext cx="998623" cy="502592"/>
          </a:xfrm>
          <a:prstGeom prst="rect">
            <a:avLst/>
          </a:prstGeom>
        </p:spPr>
        <p:txBody>
          <a:bodyPr vert="horz" wrap="square" lIns="34290" tIns="17145" rIns="34290" bIns="17145" rtlCol="0" anchor="t">
            <a:noAutofit/>
          </a:bodyPr>
          <a:lstStyle/>
          <a:p>
            <a:pPr defTabSz="342900">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小样本试验</a:t>
            </a:r>
            <a:r>
              <a:rPr lang="en-US" altLang="zh-CN" sz="1500" b="1" dirty="0">
                <a:solidFill>
                  <a:prstClr val="black"/>
                </a:solidFill>
                <a:latin typeface="微软雅黑" panose="020B0503020204020204" pitchFamily="34" charset="-122"/>
                <a:ea typeface="微软雅黑" panose="020B0503020204020204" pitchFamily="34" charset="-122"/>
              </a:rPr>
              <a:t>/AB</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385634" y="2591017"/>
            <a:ext cx="696351" cy="619638"/>
          </a:xfrm>
          <a:prstGeom prst="rect">
            <a:avLst/>
          </a:prstGeom>
        </p:spPr>
        <p:txBody>
          <a:bodyPr vert="horz" wrap="square" lIns="34290" tIns="17145" rIns="34290" bIns="17145" rtlCol="0" anchor="t">
            <a:noAutofit/>
          </a:bodyPr>
          <a:lstStyle/>
          <a:p>
            <a:pPr defTabSz="342900">
              <a:spcAft>
                <a:spcPts val="0"/>
              </a:spcAft>
            </a:pPr>
            <a:r>
              <a:rPr lang="zh-CN" altLang="en-US" sz="1800" b="1" dirty="0">
                <a:solidFill>
                  <a:prstClr val="black"/>
                </a:solidFill>
                <a:latin typeface="微软雅黑" panose="020B0503020204020204" pitchFamily="34" charset="-122"/>
                <a:ea typeface="微软雅黑" panose="020B0503020204020204" pitchFamily="34" charset="-122"/>
              </a:rPr>
              <a:t>模型</a:t>
            </a:r>
            <a:endParaRPr lang="en-US" altLang="zh-CN" sz="1800" b="1" dirty="0">
              <a:solidFill>
                <a:prstClr val="black"/>
              </a:solidFill>
              <a:latin typeface="微软雅黑" panose="020B0503020204020204" pitchFamily="34" charset="-122"/>
              <a:ea typeface="微软雅黑" panose="020B0503020204020204" pitchFamily="34" charset="-122"/>
            </a:endParaRPr>
          </a:p>
          <a:p>
            <a:pPr defTabSz="342900">
              <a:spcBef>
                <a:spcPts val="0"/>
              </a:spcBef>
            </a:pPr>
            <a:r>
              <a:rPr lang="zh-CN" altLang="en-US" sz="1800" b="1" dirty="0">
                <a:solidFill>
                  <a:prstClr val="black"/>
                </a:solidFill>
                <a:latin typeface="微软雅黑" panose="020B0503020204020204" pitchFamily="34" charset="-122"/>
                <a:ea typeface="微软雅黑" panose="020B0503020204020204" pitchFamily="34" charset="-122"/>
              </a:rPr>
              <a:t>测试</a:t>
            </a:r>
            <a:endParaRPr lang="zh-CN" altLang="en-US" sz="1800" b="1" dirty="0">
              <a:solidFill>
                <a:prstClr val="black"/>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264510" y="712823"/>
            <a:ext cx="1674877" cy="79184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7975">
              <a:spcAft>
                <a:spcPts val="0"/>
              </a:spcAft>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根据公式特点，特定变换数据，结果比较</a:t>
            </a:r>
            <a:endParaRPr lang="zh-CN" altLang="en-US" sz="1600" dirty="0">
              <a:solidFill>
                <a:prstClr val="black"/>
              </a:solidFill>
              <a:latin typeface="微软雅黑" panose="020B0503020204020204" pitchFamily="34" charset="-122"/>
              <a:ea typeface="微软雅黑" panose="020B0503020204020204" pitchFamily="34" charset="-122"/>
              <a:sym typeface="Helvetica Neue Medium"/>
            </a:endParaRPr>
          </a:p>
        </p:txBody>
      </p:sp>
      <p:sp>
        <p:nvSpPr>
          <p:cNvPr id="12" name="文本框 11"/>
          <p:cNvSpPr txBox="1"/>
          <p:nvPr/>
        </p:nvSpPr>
        <p:spPr>
          <a:xfrm>
            <a:off x="6667668" y="2058484"/>
            <a:ext cx="1481955" cy="79184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7975">
              <a:spcAft>
                <a:spcPts val="0"/>
              </a:spcAft>
              <a:defRPr/>
            </a:pPr>
            <a:r>
              <a:rPr lang="en-US" altLang="zh-CN" sz="1600" dirty="0">
                <a:solidFill>
                  <a:prstClr val="black"/>
                </a:solidFill>
                <a:latin typeface="微软雅黑" panose="020B0503020204020204" pitchFamily="34" charset="-122"/>
                <a:ea typeface="微软雅黑" panose="020B0503020204020204" pitchFamily="34" charset="-122"/>
                <a:sym typeface="Helvetica Neue Medium"/>
              </a:rPr>
              <a:t>ETL</a:t>
            </a: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质量，特征质量，</a:t>
            </a:r>
            <a:r>
              <a:rPr lang="en-US" altLang="zh-CN" sz="1600" dirty="0">
                <a:solidFill>
                  <a:prstClr val="black"/>
                </a:solidFill>
                <a:latin typeface="微软雅黑" panose="020B0503020204020204" pitchFamily="34" charset="-122"/>
                <a:ea typeface="微软雅黑" panose="020B0503020204020204" pitchFamily="34" charset="-122"/>
                <a:sym typeface="Helvetica Neue Medium"/>
              </a:rPr>
              <a:t>Fuzz</a:t>
            </a: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数据构造异常</a:t>
            </a:r>
            <a:endParaRPr lang="zh-CN" altLang="en-US" sz="1600" dirty="0">
              <a:solidFill>
                <a:prstClr val="black"/>
              </a:solidFill>
              <a:latin typeface="微软雅黑" panose="020B0503020204020204" pitchFamily="34" charset="-122"/>
              <a:ea typeface="微软雅黑" panose="020B0503020204020204" pitchFamily="34" charset="-122"/>
              <a:sym typeface="Helvetica Neue Medium"/>
            </a:endParaRPr>
          </a:p>
        </p:txBody>
      </p:sp>
      <p:sp>
        <p:nvSpPr>
          <p:cNvPr id="13" name="文本框 12"/>
          <p:cNvSpPr txBox="1"/>
          <p:nvPr/>
        </p:nvSpPr>
        <p:spPr>
          <a:xfrm>
            <a:off x="6157969" y="3828211"/>
            <a:ext cx="1060740" cy="54546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7975">
              <a:spcAft>
                <a:spcPts val="0"/>
              </a:spcAft>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业务逻辑、性能</a:t>
            </a:r>
            <a:endParaRPr lang="zh-CN" altLang="en-US" sz="1600" dirty="0">
              <a:solidFill>
                <a:prstClr val="black"/>
              </a:solidFill>
              <a:latin typeface="微软雅黑" panose="020B0503020204020204" pitchFamily="34" charset="-122"/>
              <a:ea typeface="微软雅黑" panose="020B0503020204020204" pitchFamily="34" charset="-122"/>
              <a:sym typeface="Helvetica Neue Medium"/>
            </a:endParaRPr>
          </a:p>
        </p:txBody>
      </p:sp>
      <p:sp>
        <p:nvSpPr>
          <p:cNvPr id="14" name="文本框 13"/>
          <p:cNvSpPr txBox="1"/>
          <p:nvPr/>
        </p:nvSpPr>
        <p:spPr>
          <a:xfrm>
            <a:off x="2605236" y="3913498"/>
            <a:ext cx="700540" cy="54546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7975">
              <a:spcAft>
                <a:spcPts val="0"/>
              </a:spcAft>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样本验证评估</a:t>
            </a:r>
            <a:endParaRPr lang="zh-CN" altLang="en-US" sz="1600" dirty="0">
              <a:solidFill>
                <a:prstClr val="black"/>
              </a:solidFill>
              <a:latin typeface="微软雅黑" panose="020B0503020204020204" pitchFamily="34" charset="-122"/>
              <a:ea typeface="微软雅黑" panose="020B0503020204020204" pitchFamily="34" charset="-122"/>
              <a:sym typeface="Helvetica Neue Medium"/>
            </a:endParaRPr>
          </a:p>
        </p:txBody>
      </p:sp>
      <p:sp>
        <p:nvSpPr>
          <p:cNvPr id="15" name="文本框 14"/>
          <p:cNvSpPr txBox="1"/>
          <p:nvPr/>
        </p:nvSpPr>
        <p:spPr>
          <a:xfrm>
            <a:off x="2020627" y="2052836"/>
            <a:ext cx="752143" cy="54546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7975">
              <a:spcAft>
                <a:spcPts val="0"/>
              </a:spcAft>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专业评测指标</a:t>
            </a:r>
            <a:endParaRPr lang="zh-CN" altLang="en-US" sz="1600" dirty="0">
              <a:solidFill>
                <a:prstClr val="black"/>
              </a:solidFill>
              <a:latin typeface="微软雅黑" panose="020B0503020204020204" pitchFamily="34" charset="-122"/>
              <a:ea typeface="微软雅黑" panose="020B0503020204020204" pitchFamily="34" charset="-122"/>
              <a:sym typeface="Helvetica Neue Medium"/>
            </a:endParaRPr>
          </a:p>
        </p:txBody>
      </p:sp>
      <p:sp>
        <p:nvSpPr>
          <p:cNvPr id="16" name="文本框 15"/>
          <p:cNvSpPr txBox="1"/>
          <p:nvPr/>
        </p:nvSpPr>
        <p:spPr>
          <a:xfrm>
            <a:off x="7026080" y="679218"/>
            <a:ext cx="1399489" cy="917660"/>
          </a:xfrm>
          <a:prstGeom prst="rect">
            <a:avLst/>
          </a:prstGeom>
        </p:spPr>
        <p:txBody>
          <a:bodyPr vert="horz" wrap="square" lIns="34290" tIns="17145" rIns="34290" bIns="17145" rtlCol="0" anchor="t">
            <a:noAutofit/>
          </a:bodyPr>
          <a:lstStyle/>
          <a:p>
            <a:pPr defTabSz="342900">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类别标签乱序；</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属性乱序；</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增加无信息属性；</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一致重复预测；</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pPr>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17" name="右大括号 16"/>
          <p:cNvSpPr/>
          <p:nvPr/>
        </p:nvSpPr>
        <p:spPr>
          <a:xfrm>
            <a:off x="2219730" y="3688043"/>
            <a:ext cx="321869" cy="996371"/>
          </a:xfrm>
          <a:prstGeom prst="rightBrace">
            <a:avLst/>
          </a:prstGeom>
          <a:noFill/>
          <a:ln w="6350" cap="flat" cmpd="sng" algn="ctr">
            <a:solidFill>
              <a:srgbClr val="17D7F1"/>
            </a:solidFill>
            <a:prstDash val="solid"/>
            <a:miter lim="800000"/>
          </a:ln>
          <a:effectLst/>
        </p:spPr>
        <p:txBody>
          <a:bodyPr rtlCol="0" anchor="ctr"/>
          <a:lstStyle/>
          <a:p>
            <a:pPr defTabSz="342900" fontAlgn="auto">
              <a:spcBef>
                <a:spcPts val="0"/>
              </a:spcBef>
              <a:spcAft>
                <a:spcPts val="0"/>
              </a:spcAft>
              <a:defRPr/>
            </a:pPr>
            <a:endParaRPr lang="zh-CN" altLang="en-US" sz="675" kern="0">
              <a:solidFill>
                <a:prstClr val="black"/>
              </a:solidFill>
            </a:endParaRPr>
          </a:p>
        </p:txBody>
      </p:sp>
      <p:pic>
        <p:nvPicPr>
          <p:cNvPr id="18" name="图片 17"/>
          <p:cNvPicPr>
            <a:picLocks noChangeAspect="1"/>
          </p:cNvPicPr>
          <p:nvPr/>
        </p:nvPicPr>
        <p:blipFill>
          <a:blip r:embed="rId6"/>
          <a:stretch>
            <a:fillRect/>
          </a:stretch>
        </p:blipFill>
        <p:spPr>
          <a:xfrm>
            <a:off x="446049" y="3284097"/>
            <a:ext cx="1876221" cy="1113848"/>
          </a:xfrm>
          <a:prstGeom prst="rect">
            <a:avLst/>
          </a:prstGeom>
        </p:spPr>
      </p:pic>
      <p:sp>
        <p:nvSpPr>
          <p:cNvPr id="19" name="文本框 18"/>
          <p:cNvSpPr txBox="1"/>
          <p:nvPr/>
        </p:nvSpPr>
        <p:spPr>
          <a:xfrm>
            <a:off x="342811" y="4455704"/>
            <a:ext cx="2039932" cy="185181"/>
          </a:xfrm>
          <a:prstGeom prst="rect">
            <a:avLst/>
          </a:prstGeom>
        </p:spPr>
        <p:txBody>
          <a:bodyPr vert="horz" wrap="square" lIns="34290" tIns="17145" rIns="34290" bIns="17145" rtlCol="0" anchor="t">
            <a:noAutofit/>
          </a:bodyPr>
          <a:lstStyle/>
          <a:p>
            <a:pPr defTabSz="342900">
              <a:spcAft>
                <a:spcPts val="0"/>
              </a:spcAft>
            </a:pPr>
            <a:r>
              <a:rPr lang="zh-CN" altLang="en-US" sz="1400" dirty="0">
                <a:solidFill>
                  <a:prstClr val="black"/>
                </a:solidFill>
                <a:latin typeface="微软雅黑" panose="020B0503020204020204" pitchFamily="34" charset="-122"/>
                <a:ea typeface="微软雅黑" panose="020B0503020204020204" pitchFamily="34" charset="-122"/>
              </a:rPr>
              <a:t>分布、</a:t>
            </a:r>
            <a:r>
              <a:rPr lang="en-US" altLang="zh-CN" sz="1400" dirty="0">
                <a:solidFill>
                  <a:prstClr val="black"/>
                </a:solidFill>
                <a:latin typeface="微软雅黑" panose="020B0503020204020204" pitchFamily="34" charset="-122"/>
                <a:ea typeface="微软雅黑" panose="020B0503020204020204" pitchFamily="34" charset="-122"/>
              </a:rPr>
              <a:t>diff</a:t>
            </a:r>
            <a:r>
              <a:rPr lang="zh-CN" altLang="en-US" sz="1400" dirty="0">
                <a:solidFill>
                  <a:prstClr val="black"/>
                </a:solidFill>
                <a:latin typeface="微软雅黑" panose="020B0503020204020204" pitchFamily="34" charset="-122"/>
                <a:ea typeface="微软雅黑" panose="020B0503020204020204" pitchFamily="34" charset="-122"/>
              </a:rPr>
              <a:t>、性能时长等</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0" name="右大括号 19"/>
          <p:cNvSpPr/>
          <p:nvPr/>
        </p:nvSpPr>
        <p:spPr>
          <a:xfrm>
            <a:off x="1477781" y="1624050"/>
            <a:ext cx="478401" cy="1303002"/>
          </a:xfrm>
          <a:prstGeom prst="rightBrace">
            <a:avLst>
              <a:gd name="adj1" fmla="val 32124"/>
              <a:gd name="adj2" fmla="val 50000"/>
            </a:avLst>
          </a:prstGeom>
          <a:noFill/>
          <a:ln w="12700" cap="flat" cmpd="sng" algn="ctr">
            <a:solidFill>
              <a:srgbClr val="5B9BD5"/>
            </a:solidFill>
            <a:prstDash val="solid"/>
            <a:miter lim="800000"/>
          </a:ln>
          <a:effectLst/>
        </p:spPr>
        <p:txBody>
          <a:bodyPr rtlCol="0" anchor="ctr"/>
          <a:lstStyle/>
          <a:p>
            <a:pPr defTabSz="342900" fontAlgn="auto">
              <a:spcBef>
                <a:spcPts val="0"/>
              </a:spcBef>
              <a:spcAft>
                <a:spcPts val="0"/>
              </a:spcAft>
              <a:defRPr/>
            </a:pPr>
            <a:endParaRPr lang="zh-CN" altLang="en-US" sz="675">
              <a:solidFill>
                <a:prstClr val="black"/>
              </a:solidFill>
              <a:latin typeface="Calibri" panose="020F0502020204030204"/>
              <a:ea typeface="宋体" panose="02010600030101010101" pitchFamily="2" charset="-122"/>
            </a:endParaRPr>
          </a:p>
        </p:txBody>
      </p:sp>
      <p:sp>
        <p:nvSpPr>
          <p:cNvPr id="21" name="文本框 20"/>
          <p:cNvSpPr txBox="1"/>
          <p:nvPr/>
        </p:nvSpPr>
        <p:spPr>
          <a:xfrm>
            <a:off x="611188" y="1532574"/>
            <a:ext cx="1101426" cy="1599565"/>
          </a:xfrm>
          <a:prstGeom prst="rect">
            <a:avLst/>
          </a:prstGeom>
          <a:noFill/>
        </p:spPr>
        <p:txBody>
          <a:bodyPr wrap="square" rtlCol="0">
            <a:spAutoFit/>
          </a:bodyPr>
          <a:lstStyle/>
          <a:p>
            <a:pPr defTabSz="342900">
              <a:spcAft>
                <a:spcPts val="0"/>
              </a:spcAft>
            </a:pP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KS</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PSI</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精确率</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召回率</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F1-Score</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spcAft>
                <a:spcPts val="0"/>
              </a:spcAft>
            </a:pP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AUC</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spcBef>
                <a:spcPts val="0"/>
              </a:spcBef>
            </a:pPr>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大数据的测试</a:t>
            </a:r>
            <a:endParaRPr kumimoji="1" lang="zh-CN" altLang="en-US" dirty="0"/>
          </a:p>
        </p:txBody>
      </p:sp>
      <p:pic>
        <p:nvPicPr>
          <p:cNvPr id="4" name="图片 3"/>
          <p:cNvPicPr>
            <a:picLocks noChangeAspect="1"/>
          </p:cNvPicPr>
          <p:nvPr/>
        </p:nvPicPr>
        <p:blipFill>
          <a:blip r:embed="rId1"/>
          <a:stretch>
            <a:fillRect/>
          </a:stretch>
        </p:blipFill>
        <p:spPr>
          <a:xfrm>
            <a:off x="116272" y="891753"/>
            <a:ext cx="8715512" cy="3207007"/>
          </a:xfrm>
          <a:prstGeom prst="rect">
            <a:avLst/>
          </a:prstGeom>
        </p:spPr>
      </p:pic>
      <p:sp>
        <p:nvSpPr>
          <p:cNvPr id="5" name="矩形 4"/>
          <p:cNvSpPr/>
          <p:nvPr/>
        </p:nvSpPr>
        <p:spPr>
          <a:xfrm>
            <a:off x="3506743" y="4008665"/>
            <a:ext cx="2517326" cy="714375"/>
          </a:xfrm>
          <a:prstGeom prst="rect">
            <a:avLst/>
          </a:prstGeom>
        </p:spPr>
        <p:txBody>
          <a:bodyPr wrap="square">
            <a:spAutoFit/>
          </a:bodyPr>
          <a:lstStyle/>
          <a:p>
            <a:pPr>
              <a:spcAft>
                <a:spcPts val="0"/>
              </a:spcAft>
            </a:pPr>
            <a:r>
              <a:rPr kumimoji="1" lang="zh-CN" altLang="en-US" sz="1350" dirty="0"/>
              <a:t>每个节点上的业务逻辑验证</a:t>
            </a:r>
            <a:endParaRPr kumimoji="1" lang="en-US" altLang="zh-CN" sz="1350" dirty="0"/>
          </a:p>
          <a:p>
            <a:pPr>
              <a:spcBef>
                <a:spcPts val="0"/>
              </a:spcBef>
              <a:spcAft>
                <a:spcPts val="0"/>
              </a:spcAft>
            </a:pPr>
            <a:r>
              <a:rPr kumimoji="1" lang="zh-CN" altLang="en-US" sz="1350" dirty="0"/>
              <a:t>数据聚合或隔离规则验证</a:t>
            </a:r>
            <a:endParaRPr kumimoji="1" lang="zh-CN" altLang="en-US" sz="1350" dirty="0"/>
          </a:p>
          <a:p>
            <a:pPr>
              <a:spcBef>
                <a:spcPts val="0"/>
              </a:spcBef>
            </a:pPr>
            <a:r>
              <a:rPr kumimoji="1" lang="zh-CN" altLang="en-US" sz="1350" dirty="0"/>
              <a:t>生成的键值对验证</a:t>
            </a:r>
            <a:endParaRPr kumimoji="1" lang="zh-CN" altLang="en-US" sz="1350" dirty="0"/>
          </a:p>
        </p:txBody>
      </p:sp>
      <p:sp>
        <p:nvSpPr>
          <p:cNvPr id="6" name="矩形 5"/>
          <p:cNvSpPr/>
          <p:nvPr/>
        </p:nvSpPr>
        <p:spPr>
          <a:xfrm>
            <a:off x="819919" y="4112541"/>
            <a:ext cx="2104070" cy="506730"/>
          </a:xfrm>
          <a:prstGeom prst="rect">
            <a:avLst/>
          </a:prstGeom>
        </p:spPr>
        <p:txBody>
          <a:bodyPr wrap="square">
            <a:spAutoFit/>
          </a:bodyPr>
          <a:lstStyle/>
          <a:p>
            <a:pPr>
              <a:spcAft>
                <a:spcPts val="0"/>
              </a:spcAft>
            </a:pPr>
            <a:r>
              <a:rPr kumimoji="1" lang="zh-CN" altLang="en-US" sz="1350" dirty="0"/>
              <a:t>验证正确的数据被提取并加载到正确的</a:t>
            </a:r>
            <a:r>
              <a:rPr kumimoji="1" lang="en-GB" altLang="zh-CN" sz="1350" dirty="0"/>
              <a:t>HDFS</a:t>
            </a:r>
            <a:r>
              <a:rPr kumimoji="1" lang="zh-CN" altLang="en-US" sz="1350" dirty="0"/>
              <a:t>位置</a:t>
            </a:r>
            <a:endParaRPr kumimoji="1" lang="en-US" altLang="zh-CN" sz="1350" dirty="0"/>
          </a:p>
        </p:txBody>
      </p:sp>
      <p:sp>
        <p:nvSpPr>
          <p:cNvPr id="7" name="矩形 6"/>
          <p:cNvSpPr/>
          <p:nvPr/>
        </p:nvSpPr>
        <p:spPr>
          <a:xfrm>
            <a:off x="6451337" y="4008665"/>
            <a:ext cx="2180435" cy="714375"/>
          </a:xfrm>
          <a:prstGeom prst="rect">
            <a:avLst/>
          </a:prstGeom>
        </p:spPr>
        <p:txBody>
          <a:bodyPr wrap="square">
            <a:spAutoFit/>
          </a:bodyPr>
          <a:lstStyle/>
          <a:p>
            <a:pPr>
              <a:spcAft>
                <a:spcPts val="0"/>
              </a:spcAft>
            </a:pPr>
            <a:r>
              <a:rPr kumimoji="1" lang="zh-CN" altLang="en-US" sz="1350" dirty="0"/>
              <a:t>检查转换规则</a:t>
            </a:r>
            <a:endParaRPr kumimoji="1" lang="zh-CN" altLang="en-US" sz="1350" dirty="0"/>
          </a:p>
          <a:p>
            <a:pPr>
              <a:spcBef>
                <a:spcPts val="0"/>
              </a:spcBef>
              <a:spcAft>
                <a:spcPts val="0"/>
              </a:spcAft>
            </a:pPr>
            <a:r>
              <a:rPr kumimoji="1" lang="zh-CN" altLang="en-US" sz="1350" dirty="0"/>
              <a:t>检查数据完整性、一致性</a:t>
            </a:r>
            <a:endParaRPr kumimoji="1" lang="en-US" altLang="zh-CN" sz="1350" dirty="0"/>
          </a:p>
          <a:p>
            <a:pPr>
              <a:spcBef>
                <a:spcPts val="0"/>
              </a:spcBef>
            </a:pPr>
            <a:r>
              <a:rPr kumimoji="1" lang="en-US" altLang="zh-CN" sz="1350" dirty="0"/>
              <a:t>……</a:t>
            </a:r>
            <a:endParaRPr kumimoji="1" lang="en-US" altLang="zh-CN" sz="13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示例：可靠性测试</a:t>
            </a:r>
            <a:endParaRPr kumimoji="1" lang="zh-CN" altLang="en-US" dirty="0"/>
          </a:p>
        </p:txBody>
      </p:sp>
      <p:pic>
        <p:nvPicPr>
          <p:cNvPr id="4" name="图片 3"/>
          <p:cNvPicPr>
            <a:picLocks noChangeAspect="1"/>
          </p:cNvPicPr>
          <p:nvPr/>
        </p:nvPicPr>
        <p:blipFill>
          <a:blip r:embed="rId1"/>
          <a:stretch>
            <a:fillRect/>
          </a:stretch>
        </p:blipFill>
        <p:spPr>
          <a:xfrm>
            <a:off x="1434790" y="1290323"/>
            <a:ext cx="6096000" cy="1790700"/>
          </a:xfrm>
          <a:prstGeom prst="rect">
            <a:avLst/>
          </a:prstGeom>
        </p:spPr>
      </p:pic>
      <p:sp>
        <p:nvSpPr>
          <p:cNvPr id="5" name="文本框 4"/>
          <p:cNvSpPr txBox="1"/>
          <p:nvPr/>
        </p:nvSpPr>
        <p:spPr>
          <a:xfrm>
            <a:off x="1813332" y="3201674"/>
            <a:ext cx="4547420" cy="1076325"/>
          </a:xfrm>
          <a:prstGeom prst="rect">
            <a:avLst/>
          </a:prstGeom>
          <a:noFill/>
        </p:spPr>
        <p:txBody>
          <a:bodyPr wrap="square">
            <a:spAutoFit/>
          </a:bodyPr>
          <a:lstStyle/>
          <a:p>
            <a:pPr>
              <a:spcAft>
                <a:spcPts val="0"/>
              </a:spcAft>
            </a:pPr>
            <a:r>
              <a:rPr lang="zh-CN" altLang="en-US" sz="1600" dirty="0">
                <a:solidFill>
                  <a:schemeClr val="accent4">
                    <a:lumMod val="50000"/>
                  </a:schemeClr>
                </a:solidFill>
              </a:rPr>
              <a:t>用FGSM方法生成的一个对抗样本。</a:t>
            </a:r>
            <a:endParaRPr lang="en-US" altLang="zh-CN" sz="1600" dirty="0">
              <a:solidFill>
                <a:schemeClr val="accent4">
                  <a:lumMod val="50000"/>
                </a:schemeClr>
              </a:solidFill>
            </a:endParaRPr>
          </a:p>
          <a:p>
            <a:pPr marL="285750" indent="-285750">
              <a:spcBef>
                <a:spcPts val="0"/>
              </a:spcBef>
              <a:spcAft>
                <a:spcPts val="0"/>
              </a:spcAft>
              <a:buFont typeface="Arial" panose="020B0604020202020204" pitchFamily="34" charset="0"/>
              <a:buChar char="•"/>
            </a:pPr>
            <a:r>
              <a:rPr lang="zh-CN" altLang="en-US" sz="1600" dirty="0">
                <a:solidFill>
                  <a:schemeClr val="accent4">
                    <a:lumMod val="50000"/>
                  </a:schemeClr>
                </a:solidFill>
              </a:rPr>
              <a:t>左：一张干净图片，被模型正确分类为熊猫</a:t>
            </a:r>
            <a:endParaRPr lang="en-US" altLang="zh-CN" sz="1600" dirty="0">
              <a:solidFill>
                <a:schemeClr val="accent4">
                  <a:lumMod val="50000"/>
                </a:schemeClr>
              </a:solidFill>
            </a:endParaRPr>
          </a:p>
          <a:p>
            <a:pPr marL="285750" indent="-285750">
              <a:spcBef>
                <a:spcPts val="0"/>
              </a:spcBef>
              <a:spcAft>
                <a:spcPts val="0"/>
              </a:spcAft>
              <a:buFont typeface="Arial" panose="020B0604020202020204" pitchFamily="34" charset="0"/>
              <a:buChar char="•"/>
            </a:pPr>
            <a:r>
              <a:rPr lang="zh-CN" altLang="en-US" sz="1600" dirty="0">
                <a:solidFill>
                  <a:schemeClr val="accent4">
                    <a:lumMod val="50000"/>
                  </a:schemeClr>
                </a:solidFill>
              </a:rPr>
              <a:t>中：扰动</a:t>
            </a:r>
            <a:endParaRPr lang="en-US" altLang="zh-CN" sz="1600" dirty="0">
              <a:solidFill>
                <a:schemeClr val="accent4">
                  <a:lumMod val="50000"/>
                </a:schemeClr>
              </a:solidFill>
            </a:endParaRPr>
          </a:p>
          <a:p>
            <a:pPr marL="285750" indent="-285750">
              <a:spcBef>
                <a:spcPts val="0"/>
              </a:spcBef>
              <a:buFont typeface="Arial" panose="020B0604020202020204" pitchFamily="34" charset="0"/>
              <a:buChar char="•"/>
            </a:pPr>
            <a:r>
              <a:rPr lang="zh-CN" altLang="en-US" sz="1600" dirty="0">
                <a:solidFill>
                  <a:schemeClr val="accent4">
                    <a:lumMod val="50000"/>
                  </a:schemeClr>
                </a:solidFill>
              </a:rPr>
              <a:t>右：扰动后的熊猫图片，被模型识别为长臂猿</a:t>
            </a:r>
            <a:endParaRPr lang="zh-CN" altLang="en-US" sz="1600" dirty="0">
              <a:solidFill>
                <a:schemeClr val="accent4">
                  <a:lumMod val="5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14.3</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a:t>
            </a:r>
            <a:r>
              <a:rPr lang="en-US" altLang="zh-CN" sz="4800" b="1" dirty="0">
                <a:ln w="19050">
                  <a:noFill/>
                </a:ln>
                <a:solidFill>
                  <a:srgbClr val="FFFFFF"/>
                </a:solidFill>
                <a:latin typeface="微软雅黑" panose="020B0503020204020204" pitchFamily="34" charset="-122"/>
                <a:ea typeface="微软雅黑" panose="020B0503020204020204" pitchFamily="34" charset="-122"/>
              </a:rPr>
              <a:t>AI</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助力软件测试</a:t>
            </a:r>
            <a:endParaRPr lang="zh-CN" altLang="zh-CN" sz="48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27020" y="2941249"/>
            <a:ext cx="4911748" cy="1938020"/>
          </a:xfrm>
          <a:prstGeom prst="rect">
            <a:avLst/>
          </a:prstGeom>
          <a:noFill/>
        </p:spPr>
        <p:txBody>
          <a:bodyPr wrap="square" rtlCol="0">
            <a:spAutoFit/>
          </a:bodyPr>
          <a:lstStyle/>
          <a:p>
            <a:pPr>
              <a:lnSpc>
                <a:spcPct val="120000"/>
              </a:lnSpc>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14.3.1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基于图像识别技术的</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UI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测试	</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14.3.2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基于</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AI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的、全自动化的</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API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测试</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14.3.3 </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AI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助力代码深度分析</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14.3.4 </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AI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驱动测试</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20000"/>
              </a:lnSpc>
              <a:spcBef>
                <a:spcPts val="0"/>
              </a:spcBef>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14.3.5 </a:t>
            </a:r>
            <a:r>
              <a:rPr kumimoji="1" lang="en-GB" altLang="zh-CN" sz="2000" dirty="0">
                <a:solidFill>
                  <a:schemeClr val="accent1">
                    <a:lumMod val="75000"/>
                  </a:schemeClr>
                </a:solidFill>
                <a:latin typeface="微软雅黑" panose="020B0503020204020204" pitchFamily="34" charset="-122"/>
                <a:ea typeface="微软雅黑" panose="020B0503020204020204" pitchFamily="34" charset="-122"/>
              </a:rPr>
              <a:t>AI</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测试工具</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测试的智能化</a:t>
            </a:r>
            <a:endParaRPr kumimoji="1" lang="zh-CN" altLang="en-US" dirty="0"/>
          </a:p>
        </p:txBody>
      </p:sp>
      <p:sp>
        <p:nvSpPr>
          <p:cNvPr id="4" name="文本占位符 15"/>
          <p:cNvSpPr txBox="1"/>
          <p:nvPr/>
        </p:nvSpPr>
        <p:spPr>
          <a:xfrm>
            <a:off x="907623" y="1278065"/>
            <a:ext cx="7153752" cy="26960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121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568190" y="1100759"/>
            <a:ext cx="3838457" cy="3300095"/>
          </a:xfrm>
          <a:prstGeom prst="rect">
            <a:avLst/>
          </a:prstGeom>
        </p:spPr>
        <p:txBody>
          <a:bodyPr wrap="square">
            <a:spAutoFit/>
          </a:bodyPr>
          <a:lstStyle/>
          <a:p>
            <a:pPr marL="308610" indent="-308610" eaLnBrk="0" hangingPunct="0">
              <a:lnSpc>
                <a:spcPct val="120000"/>
              </a:lnSpc>
              <a:spcBef>
                <a:spcPct val="20000"/>
              </a:spcBef>
              <a:spcAft>
                <a:spcPts val="0"/>
              </a:spcAft>
              <a:buClr>
                <a:schemeClr val="accent1">
                  <a:lumMod val="60000"/>
                  <a:lumOff val="40000"/>
                </a:schemeClr>
              </a:buClr>
              <a:buFont typeface="Wingdings" panose="05000000000000000000" pitchFamily="2" charset="2"/>
              <a:buChar char="²"/>
              <a:defRPr/>
            </a:pPr>
            <a:r>
              <a:rPr lang="en-US" altLang="en-US" sz="2160" dirty="0">
                <a:solidFill>
                  <a:schemeClr val="tx1">
                    <a:lumMod val="85000"/>
                  </a:schemeClr>
                </a:solidFill>
                <a:latin typeface="微软雅黑" panose="020B0503020204020204" pitchFamily="34" charset="-122"/>
                <a:ea typeface="微软雅黑" panose="020B0503020204020204" pitchFamily="34" charset="-122"/>
              </a:rPr>
              <a:t>智能的单元测试</a:t>
            </a:r>
            <a:endParaRPr lang="en-US" altLang="en-US"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en-US" altLang="en-US" sz="2160" dirty="0">
                <a:solidFill>
                  <a:schemeClr val="tx1">
                    <a:lumMod val="85000"/>
                  </a:schemeClr>
                </a:solidFill>
                <a:latin typeface="微软雅黑" panose="020B0503020204020204" pitchFamily="34" charset="-122"/>
                <a:ea typeface="微软雅黑" panose="020B0503020204020204" pitchFamily="34" charset="-122"/>
              </a:rPr>
              <a:t>智能的</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UI/API</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测试</a:t>
            </a:r>
            <a:endParaRPr lang="en-US" altLang="en-US"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en-US" altLang="zh-CN" sz="2160" dirty="0">
                <a:solidFill>
                  <a:schemeClr val="tx1">
                    <a:lumMod val="85000"/>
                  </a:schemeClr>
                </a:solidFill>
                <a:latin typeface="微软雅黑" panose="020B0503020204020204" pitchFamily="34" charset="-122"/>
                <a:ea typeface="微软雅黑" panose="020B0503020204020204" pitchFamily="34" charset="-122"/>
              </a:rPr>
              <a:t>AI</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驱动的脚本</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生成</a:t>
            </a:r>
            <a:endParaRPr lang="en-US" altLang="en-US"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优化</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或补充</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测试</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用例</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质量风险评估的自我调整</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缺陷诊断机器人（</a:t>
            </a:r>
            <a:r>
              <a:rPr lang="en-US" altLang="zh-CN" sz="2160" dirty="0">
                <a:solidFill>
                  <a:schemeClr val="tx1">
                    <a:lumMod val="85000"/>
                  </a:schemeClr>
                </a:solidFill>
                <a:latin typeface="微软雅黑" panose="020B0503020204020204" pitchFamily="34" charset="-122"/>
                <a:ea typeface="微软雅黑" panose="020B0503020204020204" pitchFamily="34" charset="-122"/>
              </a:rPr>
              <a:t>DDB</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spcAft>
                <a:spcPts val="0"/>
              </a:spcAft>
              <a:buClr>
                <a:schemeClr val="accent1">
                  <a:lumMod val="60000"/>
                  <a:lumOff val="40000"/>
                </a:schemeClr>
              </a:buClr>
              <a:buFont typeface="Wingdings" panose="05000000000000000000" pitchFamily="2"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测试环境的</a:t>
            </a:r>
            <a:r>
              <a:rPr lang="en-US" altLang="en-US" sz="2160" dirty="0">
                <a:solidFill>
                  <a:schemeClr val="tx1">
                    <a:lumMod val="85000"/>
                  </a:schemeClr>
                </a:solidFill>
                <a:latin typeface="微软雅黑" panose="020B0503020204020204" pitchFamily="34" charset="-122"/>
                <a:ea typeface="微软雅黑" panose="020B0503020204020204" pitchFamily="34" charset="-122"/>
              </a:rPr>
              <a:t>智能</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运维</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10" indent="-308610" eaLnBrk="0" hangingPunct="0">
              <a:lnSpc>
                <a:spcPct val="120000"/>
              </a:lnSpc>
              <a:spcBef>
                <a:spcPts val="20"/>
              </a:spcBef>
              <a:buClr>
                <a:schemeClr val="accent1">
                  <a:lumMod val="60000"/>
                  <a:lumOff val="40000"/>
                </a:schemeClr>
              </a:buClr>
              <a:buFont typeface="Wingdings" panose="05000000000000000000" pitchFamily="2" charset="2"/>
              <a:buChar char="²"/>
              <a:defRPr/>
            </a:pPr>
            <a:r>
              <a:rPr lang="en-US" altLang="zh-CN" sz="2160" dirty="0">
                <a:solidFill>
                  <a:schemeClr val="tx1">
                    <a:lumMod val="85000"/>
                  </a:schemeClr>
                </a:solidFill>
                <a:latin typeface="微软雅黑" panose="020B0503020204020204" pitchFamily="34" charset="-122"/>
                <a:ea typeface="微软雅黑" panose="020B0503020204020204" pitchFamily="34" charset="-122"/>
              </a:rPr>
              <a:t>……</a:t>
            </a:r>
            <a:endParaRPr lang="zh-CN" altLang="en-US" sz="2160" dirty="0">
              <a:solidFill>
                <a:schemeClr val="tx1">
                  <a:lumMod val="8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5316462" y="4443932"/>
            <a:ext cx="2576830" cy="339725"/>
          </a:xfrm>
          <a:prstGeom prst="rect">
            <a:avLst/>
          </a:prstGeom>
        </p:spPr>
        <p:txBody>
          <a:bodyPr wrap="none">
            <a:spAutoFit/>
          </a:bodyPr>
          <a:lstStyle/>
          <a:p>
            <a:pPr>
              <a:spcAft>
                <a:spcPts val="0"/>
              </a:spcAft>
            </a:pPr>
            <a:r>
              <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rPr>
              <a:t>Test smarter, not harder </a:t>
            </a:r>
            <a:endPar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266901" y="2706907"/>
            <a:ext cx="4151903" cy="1541044"/>
          </a:xfrm>
          <a:prstGeom prst="rect">
            <a:avLst/>
          </a:prstGeom>
        </p:spPr>
      </p:pic>
      <p:pic>
        <p:nvPicPr>
          <p:cNvPr id="8" name="图片 7"/>
          <p:cNvPicPr>
            <a:picLocks noChangeAspect="1"/>
          </p:cNvPicPr>
          <p:nvPr/>
        </p:nvPicPr>
        <p:blipFill>
          <a:blip r:embed="rId2"/>
          <a:stretch>
            <a:fillRect/>
          </a:stretch>
        </p:blipFill>
        <p:spPr>
          <a:xfrm>
            <a:off x="4266900" y="1243715"/>
            <a:ext cx="1697128" cy="1375623"/>
          </a:xfrm>
          <a:prstGeom prst="rect">
            <a:avLst/>
          </a:prstGeom>
        </p:spPr>
      </p:pic>
      <p:pic>
        <p:nvPicPr>
          <p:cNvPr id="9" name="图片 8"/>
          <p:cNvPicPr>
            <a:picLocks noChangeAspect="1"/>
          </p:cNvPicPr>
          <p:nvPr/>
        </p:nvPicPr>
        <p:blipFill>
          <a:blip r:embed="rId3"/>
          <a:stretch>
            <a:fillRect/>
          </a:stretch>
        </p:blipFill>
        <p:spPr>
          <a:xfrm>
            <a:off x="6036933" y="1243715"/>
            <a:ext cx="2363297" cy="1363238"/>
          </a:xfrm>
          <a:prstGeom prst="rect">
            <a:avLst/>
          </a:prstGeom>
        </p:spPr>
      </p:pic>
      <p:sp>
        <p:nvSpPr>
          <p:cNvPr id="10" name="矩形 9"/>
          <p:cNvSpPr/>
          <p:nvPr/>
        </p:nvSpPr>
        <p:spPr>
          <a:xfrm>
            <a:off x="5738530" y="2706907"/>
            <a:ext cx="2680274" cy="837565"/>
          </a:xfrm>
          <a:prstGeom prst="rect">
            <a:avLst/>
          </a:prstGeom>
        </p:spPr>
        <p:txBody>
          <a:bodyPr wrap="square">
            <a:spAutoFit/>
          </a:bodyPr>
          <a:lstStyle/>
          <a:p>
            <a:pPr>
              <a:spcAft>
                <a:spcPts val="0"/>
              </a:spcAft>
            </a:pPr>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Applitools、Appvance IQ、</a:t>
            </a:r>
            <a:endPar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endParaRPr>
          </a:p>
          <a:p>
            <a:pPr>
              <a:spcBef>
                <a:spcPts val="0"/>
              </a:spcBef>
              <a:spcAft>
                <a:spcPts val="0"/>
              </a:spcAft>
            </a:pPr>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Eggplant AI、Test.AI、</a:t>
            </a:r>
            <a:endPar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endParaRPr>
          </a:p>
          <a:p>
            <a:pPr>
              <a:spcBef>
                <a:spcPts val="0"/>
              </a:spcBef>
            </a:pPr>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Functionize</a:t>
            </a:r>
            <a:r>
              <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rPr>
              <a:t>……</a:t>
            </a:r>
            <a:endPar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368" y="301736"/>
            <a:ext cx="8161119" cy="523875"/>
          </a:xfrm>
        </p:spPr>
        <p:txBody>
          <a:bodyPr/>
          <a:lstStyle/>
          <a:p>
            <a:pPr>
              <a:spcAft>
                <a:spcPts val="0"/>
              </a:spcAft>
            </a:pPr>
            <a:r>
              <a:rPr kumimoji="1" lang="en-US" altLang="zh-CN" dirty="0"/>
              <a:t>AI </a:t>
            </a:r>
            <a:r>
              <a:rPr kumimoji="1" lang="zh-CN" altLang="en-US" dirty="0"/>
              <a:t>应案例：</a:t>
            </a:r>
            <a:r>
              <a:rPr kumimoji="1" lang="en-US" altLang="zh-CN" dirty="0" err="1"/>
              <a:t>SikuliX</a:t>
            </a:r>
            <a:endParaRPr kumimoji="1" lang="zh-CN" altLang="en-US" dirty="0"/>
          </a:p>
        </p:txBody>
      </p:sp>
      <p:pic>
        <p:nvPicPr>
          <p:cNvPr id="3" name="图片 2"/>
          <p:cNvPicPr>
            <a:picLocks noChangeAspect="1"/>
          </p:cNvPicPr>
          <p:nvPr/>
        </p:nvPicPr>
        <p:blipFill>
          <a:blip r:embed="rId1"/>
          <a:stretch>
            <a:fillRect/>
          </a:stretch>
        </p:blipFill>
        <p:spPr>
          <a:xfrm>
            <a:off x="163261" y="825611"/>
            <a:ext cx="5289917" cy="3682381"/>
          </a:xfrm>
          <a:prstGeom prst="rect">
            <a:avLst/>
          </a:prstGeom>
        </p:spPr>
      </p:pic>
      <p:pic>
        <p:nvPicPr>
          <p:cNvPr id="4" name="图片 3"/>
          <p:cNvPicPr>
            <a:picLocks noChangeAspect="1"/>
          </p:cNvPicPr>
          <p:nvPr/>
        </p:nvPicPr>
        <p:blipFill>
          <a:blip r:embed="rId2"/>
          <a:stretch>
            <a:fillRect/>
          </a:stretch>
        </p:blipFill>
        <p:spPr>
          <a:xfrm>
            <a:off x="5315544" y="907456"/>
            <a:ext cx="3828456" cy="2204460"/>
          </a:xfrm>
          <a:prstGeom prst="rect">
            <a:avLst/>
          </a:prstGeom>
        </p:spPr>
      </p:pic>
      <p:sp>
        <p:nvSpPr>
          <p:cNvPr id="5" name="矩形 4"/>
          <p:cNvSpPr/>
          <p:nvPr/>
        </p:nvSpPr>
        <p:spPr>
          <a:xfrm>
            <a:off x="163261" y="4637800"/>
            <a:ext cx="2463165" cy="337185"/>
          </a:xfrm>
          <a:prstGeom prst="rect">
            <a:avLst/>
          </a:prstGeom>
        </p:spPr>
        <p:txBody>
          <a:bodyPr wrap="none">
            <a:spAutoFit/>
          </a:bodyPr>
          <a:lstStyle/>
          <a:p>
            <a:pPr>
              <a:spcAft>
                <a:spcPts val="0"/>
              </a:spcAft>
            </a:pPr>
            <a:r>
              <a:rPr kumimoji="1" lang="en-US" altLang="zh-CN" sz="1600" dirty="0"/>
              <a:t>https://</a:t>
            </a:r>
            <a:r>
              <a:rPr kumimoji="1" lang="en-US" altLang="zh-CN" sz="1600" dirty="0" err="1"/>
              <a:t>github.com</a:t>
            </a:r>
            <a:r>
              <a:rPr kumimoji="1" lang="en-US" altLang="zh-CN" sz="1600" dirty="0"/>
              <a:t>/</a:t>
            </a:r>
            <a:r>
              <a:rPr kumimoji="1" lang="en-US" altLang="zh-CN" sz="1600" dirty="0" err="1"/>
              <a:t>RaiMan</a:t>
            </a:r>
            <a:endParaRPr lang="zh-CN" altLang="en-US" sz="1600" dirty="0"/>
          </a:p>
        </p:txBody>
      </p:sp>
      <p:sp>
        <p:nvSpPr>
          <p:cNvPr id="6" name="矩形 5"/>
          <p:cNvSpPr/>
          <p:nvPr/>
        </p:nvSpPr>
        <p:spPr>
          <a:xfrm>
            <a:off x="5533797" y="3964482"/>
            <a:ext cx="3610203" cy="829945"/>
          </a:xfrm>
          <a:prstGeom prst="rect">
            <a:avLst/>
          </a:prstGeom>
        </p:spPr>
        <p:txBody>
          <a:bodyPr wrap="square">
            <a:spAutoFit/>
          </a:bodyPr>
          <a:lstStyle/>
          <a:p>
            <a:pPr>
              <a:spcAft>
                <a:spcPts val="0"/>
              </a:spcAft>
            </a:pPr>
            <a:r>
              <a:rPr lang="en-US" altLang="zh-CN" sz="1600" dirty="0">
                <a:solidFill>
                  <a:srgbClr val="24292E"/>
                </a:solidFill>
                <a:latin typeface="Arial" panose="020B0604020202020204" pitchFamily="34" charset="0"/>
                <a:cs typeface="Arial" panose="020B0604020202020204" pitchFamily="34" charset="0"/>
              </a:rPr>
              <a:t>Implement the API completely as a REST-API backed by a server running on the target machine</a:t>
            </a:r>
            <a:endParaRPr lang="zh-CN" altLang="en-US" sz="1600" dirty="0">
              <a:latin typeface="Arial" panose="020B0604020202020204" pitchFamily="34" charset="0"/>
              <a:cs typeface="Arial" panose="020B0604020202020204" pitchFamily="34" charset="0"/>
            </a:endParaRPr>
          </a:p>
        </p:txBody>
      </p:sp>
      <p:sp>
        <p:nvSpPr>
          <p:cNvPr id="7" name="文本框 6"/>
          <p:cNvSpPr txBox="1"/>
          <p:nvPr/>
        </p:nvSpPr>
        <p:spPr>
          <a:xfrm>
            <a:off x="5658404" y="3357361"/>
            <a:ext cx="2003425" cy="368300"/>
          </a:xfrm>
          <a:prstGeom prst="rect">
            <a:avLst/>
          </a:prstGeom>
          <a:noFill/>
        </p:spPr>
        <p:txBody>
          <a:bodyPr wrap="none" rtlCol="0">
            <a:spAutoFit/>
          </a:bodyPr>
          <a:lstStyle/>
          <a:p>
            <a:pPr>
              <a:spcAft>
                <a:spcPts val="0"/>
              </a:spcAft>
            </a:pPr>
            <a:r>
              <a:rPr kumimoji="1" lang="en-US" altLang="zh-CN" dirty="0"/>
              <a:t>SikuliX1</a:t>
            </a:r>
            <a:r>
              <a:rPr kumimoji="1" lang="zh-CN" altLang="en-US" dirty="0"/>
              <a:t> </a:t>
            </a:r>
            <a:r>
              <a:rPr kumimoji="1" lang="en-US" altLang="zh-CN" dirty="0">
                <a:sym typeface="Wingdings" panose="05000000000000000000" pitchFamily="2" charset="2"/>
              </a:rPr>
              <a:t> </a:t>
            </a:r>
            <a:r>
              <a:rPr kumimoji="1" lang="en-US" altLang="zh-CN" dirty="0" err="1">
                <a:sym typeface="Wingdings" panose="05000000000000000000" pitchFamily="2" charset="2"/>
              </a:rPr>
              <a:t>SikuliNG</a:t>
            </a:r>
            <a:endParaRPr kumimoji="1"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AI </a:t>
            </a:r>
            <a:r>
              <a:rPr kumimoji="1" lang="zh-CN" altLang="en-US" dirty="0"/>
              <a:t>应用案例：目标检测技术</a:t>
            </a:r>
            <a:endParaRPr kumimoji="1" lang="zh-CN" altLang="en-US" dirty="0"/>
          </a:p>
        </p:txBody>
      </p:sp>
      <p:pic>
        <p:nvPicPr>
          <p:cNvPr id="5" name="图片 4"/>
          <p:cNvPicPr>
            <a:picLocks noChangeAspect="1"/>
          </p:cNvPicPr>
          <p:nvPr/>
        </p:nvPicPr>
        <p:blipFill>
          <a:blip r:embed="rId1"/>
          <a:stretch>
            <a:fillRect/>
          </a:stretch>
        </p:blipFill>
        <p:spPr>
          <a:xfrm>
            <a:off x="73478" y="960372"/>
            <a:ext cx="5579393" cy="3222755"/>
          </a:xfrm>
          <a:prstGeom prst="rect">
            <a:avLst/>
          </a:prstGeom>
          <a:ln>
            <a:solidFill>
              <a:schemeClr val="accent2">
                <a:lumMod val="60000"/>
                <a:lumOff val="40000"/>
              </a:schemeClr>
            </a:solidFill>
          </a:ln>
        </p:spPr>
      </p:pic>
      <p:pic>
        <p:nvPicPr>
          <p:cNvPr id="6" name="图片 5"/>
          <p:cNvPicPr>
            <a:picLocks noChangeAspect="1"/>
          </p:cNvPicPr>
          <p:nvPr/>
        </p:nvPicPr>
        <p:blipFill>
          <a:blip r:embed="rId2"/>
          <a:stretch>
            <a:fillRect/>
          </a:stretch>
        </p:blipFill>
        <p:spPr>
          <a:xfrm>
            <a:off x="4613743" y="2153968"/>
            <a:ext cx="4456779" cy="2397329"/>
          </a:xfrm>
          <a:prstGeom prst="rect">
            <a:avLst/>
          </a:prstGeom>
          <a:ln>
            <a:solidFill>
              <a:schemeClr val="accent2">
                <a:lumMod val="60000"/>
                <a:lumOff val="40000"/>
              </a:schemeClr>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8969" y="523455"/>
            <a:ext cx="5490568" cy="40965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582038" y="280792"/>
            <a:ext cx="3557343" cy="523875"/>
          </a:xfrm>
        </p:spPr>
        <p:txBody>
          <a:bodyPr/>
          <a:lstStyle/>
          <a:p>
            <a:pPr>
              <a:spcAft>
                <a:spcPts val="0"/>
              </a:spcAft>
            </a:pPr>
            <a:r>
              <a:rPr kumimoji="1" lang="en-US" altLang="zh-CN" dirty="0"/>
              <a:t>AI</a:t>
            </a:r>
            <a:r>
              <a:rPr kumimoji="1" lang="zh-CN" altLang="en-US" dirty="0"/>
              <a:t>驱动的智能测试</a:t>
            </a:r>
            <a:endParaRPr kumimoji="1" lang="zh-CN" altLang="en-US" dirty="0"/>
          </a:p>
        </p:txBody>
      </p:sp>
      <p:sp>
        <p:nvSpPr>
          <p:cNvPr id="6" name="文本框 5"/>
          <p:cNvSpPr txBox="1"/>
          <p:nvPr/>
        </p:nvSpPr>
        <p:spPr>
          <a:xfrm>
            <a:off x="324463" y="1175970"/>
            <a:ext cx="2762866" cy="1753235"/>
          </a:xfrm>
          <a:prstGeom prst="rect">
            <a:avLst/>
          </a:prstGeom>
          <a:noFill/>
        </p:spPr>
        <p:txBody>
          <a:bodyPr wrap="square">
            <a:spAutoFit/>
          </a:bodyPr>
          <a:lstStyle/>
          <a:p>
            <a:pPr>
              <a:lnSpc>
                <a:spcPct val="150000"/>
              </a:lnSpc>
              <a:spcAft>
                <a:spcPts val="0"/>
              </a:spcAft>
            </a:pPr>
            <a:r>
              <a:rPr lang="zh-CN" altLang="en-US" dirty="0">
                <a:solidFill>
                  <a:srgbClr val="0070C0"/>
                </a:solidFill>
                <a:latin typeface="微软雅黑" panose="020B0503020204020204" pitchFamily="34" charset="-122"/>
                <a:ea typeface="微软雅黑" panose="020B0503020204020204" pitchFamily="34" charset="-122"/>
              </a:rPr>
              <a:t>基于游戏图像来开发游戏</a:t>
            </a:r>
            <a:r>
              <a:rPr lang="en-GB" altLang="zh-CN" dirty="0">
                <a:solidFill>
                  <a:srgbClr val="0070C0"/>
                </a:solidFill>
                <a:latin typeface="微软雅黑" panose="020B0503020204020204" pitchFamily="34" charset="-122"/>
                <a:ea typeface="微软雅黑" panose="020B0503020204020204" pitchFamily="34" charset="-122"/>
              </a:rPr>
              <a:t>AI</a:t>
            </a:r>
            <a:r>
              <a:rPr lang="zh-CN" altLang="en-US" dirty="0">
                <a:solidFill>
                  <a:srgbClr val="0070C0"/>
                </a:solidFill>
                <a:latin typeface="微软雅黑" panose="020B0503020204020204" pitchFamily="34" charset="-122"/>
                <a:ea typeface="微软雅黑" panose="020B0503020204020204" pitchFamily="34" charset="-122"/>
              </a:rPr>
              <a:t>的开源工具包，包括</a:t>
            </a:r>
            <a:r>
              <a:rPr lang="en-GB" altLang="zh-CN" dirty="0">
                <a:solidFill>
                  <a:srgbClr val="0070C0"/>
                </a:solidFill>
                <a:latin typeface="微软雅黑" panose="020B0503020204020204" pitchFamily="34" charset="-122"/>
                <a:ea typeface="微软雅黑" panose="020B0503020204020204" pitchFamily="34" charset="-122"/>
              </a:rPr>
              <a:t>UI</a:t>
            </a:r>
            <a:r>
              <a:rPr lang="zh-CN" altLang="en-US" dirty="0">
                <a:solidFill>
                  <a:srgbClr val="0070C0"/>
                </a:solidFill>
                <a:latin typeface="微软雅黑" panose="020B0503020204020204" pitchFamily="34" charset="-122"/>
                <a:ea typeface="微软雅黑" panose="020B0503020204020204" pitchFamily="34" charset="-122"/>
              </a:rPr>
              <a:t>检测、</a:t>
            </a:r>
            <a:r>
              <a:rPr lang="en-US" altLang="zh-CN" dirty="0">
                <a:solidFill>
                  <a:srgbClr val="0070C0"/>
                </a:solidFill>
                <a:latin typeface="微软雅黑" panose="020B0503020204020204" pitchFamily="34" charset="-122"/>
                <a:ea typeface="微软雅黑" panose="020B0503020204020204" pitchFamily="34" charset="-122"/>
              </a:rPr>
              <a:t>UI</a:t>
            </a:r>
            <a:r>
              <a:rPr lang="zh-CN" altLang="en-US" dirty="0">
                <a:solidFill>
                  <a:srgbClr val="0070C0"/>
                </a:solidFill>
                <a:latin typeface="微软雅黑" panose="020B0503020204020204" pitchFamily="34" charset="-122"/>
                <a:ea typeface="微软雅黑" panose="020B0503020204020204" pitchFamily="34" charset="-122"/>
              </a:rPr>
              <a:t>元素识别、</a:t>
            </a:r>
            <a:r>
              <a:rPr lang="en-GB" altLang="zh-CN" dirty="0">
                <a:solidFill>
                  <a:srgbClr val="0070C0"/>
                </a:solidFill>
                <a:latin typeface="微软雅黑" panose="020B0503020204020204" pitchFamily="34" charset="-122"/>
                <a:ea typeface="微软雅黑" panose="020B0503020204020204" pitchFamily="34" charset="-122"/>
              </a:rPr>
              <a:t>AI</a:t>
            </a:r>
            <a:r>
              <a:rPr lang="zh-CN" altLang="en-US" dirty="0">
                <a:solidFill>
                  <a:srgbClr val="0070C0"/>
                </a:solidFill>
                <a:latin typeface="微软雅黑" panose="020B0503020204020204" pitchFamily="34" charset="-122"/>
                <a:ea typeface="微软雅黑" panose="020B0503020204020204" pitchFamily="34" charset="-122"/>
              </a:rPr>
              <a:t>算法等功能</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7" name="矩形 6"/>
          <p:cNvSpPr/>
          <p:nvPr/>
        </p:nvSpPr>
        <p:spPr>
          <a:xfrm>
            <a:off x="324462" y="3124036"/>
            <a:ext cx="2566983" cy="506730"/>
          </a:xfrm>
          <a:prstGeom prst="rect">
            <a:avLst/>
          </a:prstGeom>
        </p:spPr>
        <p:txBody>
          <a:bodyPr wrap="square">
            <a:spAutoFit/>
          </a:bodyPr>
          <a:lstStyle/>
          <a:p>
            <a:pPr>
              <a:spcAft>
                <a:spcPts val="0"/>
              </a:spcAft>
            </a:pPr>
            <a:r>
              <a:rPr lang="zh-CN" altLang="en-US" sz="1350" dirty="0"/>
              <a:t>https://wetest.qq.com/product/game_ai_sdk</a:t>
            </a:r>
            <a:endParaRPr lang="zh-CN" altLang="en-US" sz="1350" dirty="0"/>
          </a:p>
        </p:txBody>
      </p:sp>
      <p:sp>
        <p:nvSpPr>
          <p:cNvPr id="8" name="矩形 7"/>
          <p:cNvSpPr/>
          <p:nvPr/>
        </p:nvSpPr>
        <p:spPr>
          <a:xfrm>
            <a:off x="324463" y="3740910"/>
            <a:ext cx="2841524" cy="506730"/>
          </a:xfrm>
          <a:prstGeom prst="rect">
            <a:avLst/>
          </a:prstGeom>
        </p:spPr>
        <p:txBody>
          <a:bodyPr wrap="square">
            <a:spAutoFit/>
          </a:bodyPr>
          <a:lstStyle/>
          <a:p>
            <a:pPr>
              <a:spcAft>
                <a:spcPts val="0"/>
              </a:spcAft>
            </a:pPr>
            <a:r>
              <a:rPr lang="zh-CN" altLang="en-US" sz="1350" dirty="0"/>
              <a:t>https://github.com/Tencent/GameAISDK/</a:t>
            </a:r>
            <a:endParaRPr lang="zh-CN" altLang="en-US" sz="13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AI </a:t>
            </a:r>
            <a:r>
              <a:rPr kumimoji="1" lang="zh-CN" altLang="en-US" dirty="0"/>
              <a:t>应用案例：</a:t>
            </a:r>
            <a:r>
              <a:rPr kumimoji="1" lang="en-US" altLang="zh-CN" dirty="0"/>
              <a:t>OCR</a:t>
            </a:r>
            <a:endParaRPr kumimoji="1" lang="zh-CN" altLang="en-US" dirty="0"/>
          </a:p>
        </p:txBody>
      </p:sp>
      <p:pic>
        <p:nvPicPr>
          <p:cNvPr id="4" name="图片 3" descr="out"/>
          <p:cNvPicPr>
            <a:picLocks noChangeAspect="1"/>
          </p:cNvPicPr>
          <p:nvPr/>
        </p:nvPicPr>
        <p:blipFill>
          <a:blip r:embed="rId1"/>
          <a:srcRect r="-233" b="44646"/>
          <a:stretch>
            <a:fillRect/>
          </a:stretch>
        </p:blipFill>
        <p:spPr>
          <a:xfrm>
            <a:off x="5426460" y="1027986"/>
            <a:ext cx="2794635" cy="3316129"/>
          </a:xfrm>
          <a:prstGeom prst="rect">
            <a:avLst/>
          </a:prstGeom>
        </p:spPr>
      </p:pic>
      <p:pic>
        <p:nvPicPr>
          <p:cNvPr id="5" name="图片 4" descr="img_1"/>
          <p:cNvPicPr>
            <a:picLocks noChangeAspect="1"/>
          </p:cNvPicPr>
          <p:nvPr/>
        </p:nvPicPr>
        <p:blipFill>
          <a:blip r:embed="rId2"/>
          <a:srcRect r="438" b="44848"/>
          <a:stretch>
            <a:fillRect/>
          </a:stretch>
        </p:blipFill>
        <p:spPr>
          <a:xfrm>
            <a:off x="936375" y="1027986"/>
            <a:ext cx="2762250" cy="3316129"/>
          </a:xfrm>
          <a:prstGeom prst="rect">
            <a:avLst/>
          </a:prstGeom>
        </p:spPr>
      </p:pic>
      <p:sp>
        <p:nvSpPr>
          <p:cNvPr id="6" name="右箭头 6"/>
          <p:cNvSpPr/>
          <p:nvPr/>
        </p:nvSpPr>
        <p:spPr>
          <a:xfrm>
            <a:off x="4079387" y="2463681"/>
            <a:ext cx="1001792" cy="444498"/>
          </a:xfrm>
          <a:prstGeom prst="rightArrow">
            <a:avLst/>
          </a:prstGeom>
          <a:solidFill>
            <a:schemeClr val="accent1">
              <a:lumOff val="13529"/>
            </a:schemeClr>
          </a:solid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19050" tIns="19050" rIns="19050" bIns="1905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20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Helvetica Neue Medium"/>
              </a:rPr>
              <a:t>OCR</a:t>
            </a:r>
            <a:r>
              <a:rPr lang="zh-CN" altLang="en-US" sz="120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Helvetica Neue Medium"/>
              </a:rPr>
              <a:t>服务</a:t>
            </a:r>
            <a:endParaRPr kumimoji="0" lang="zh-CN" altLang="en-US" sz="1200" i="0" u="none" strike="noStrike" cap="none" spc="0"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Helvetica Neue Medium"/>
            </a:endParaRPr>
          </a:p>
        </p:txBody>
      </p:sp>
      <p:sp>
        <p:nvSpPr>
          <p:cNvPr id="7" name="文本框 7"/>
          <p:cNvSpPr txBox="1"/>
          <p:nvPr/>
        </p:nvSpPr>
        <p:spPr>
          <a:xfrm>
            <a:off x="1129699" y="4567193"/>
            <a:ext cx="6226322" cy="24574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19050" tIns="19050" rIns="19050" bIns="1905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350" i="0" u="none" strike="noStrike" cap="none" spc="0"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Helvetica Neue"/>
                <a:sym typeface="Helvetica Neue"/>
              </a:rPr>
              <a:t>OCR</a:t>
            </a:r>
            <a:r>
              <a:rPr kumimoji="0" lang="zh-CN" altLang="en-US" sz="1350" i="0" u="none" strike="noStrike" cap="none" spc="0"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Helvetica Neue"/>
                <a:sym typeface="Helvetica Neue"/>
              </a:rPr>
              <a:t>文字识别能力可以很好地帮助解决</a:t>
            </a:r>
            <a:r>
              <a:rPr kumimoji="0" lang="en-US" altLang="zh-CN" sz="1350" i="0" u="none" strike="noStrike" cap="none" spc="0" normalizeH="0" baseline="0" dirty="0" err="1">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Helvetica Neue"/>
                <a:sym typeface="Helvetica Neue"/>
              </a:rPr>
              <a:t>webview</a:t>
            </a:r>
            <a:r>
              <a:rPr kumimoji="0" lang="zh-CN" altLang="en-US" sz="1350" i="0" u="none" strike="noStrike" cap="none" spc="0"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Helvetica Neue"/>
                <a:sym typeface="Helvetica Neue"/>
              </a:rPr>
              <a:t>页面元素无法识别的问题</a:t>
            </a:r>
            <a:endParaRPr kumimoji="0" lang="zh-CN" altLang="en-US" sz="1350" i="0" u="none" strike="noStrike" cap="none" spc="0"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82039" y="280792"/>
            <a:ext cx="4058788" cy="523875"/>
          </a:xfrm>
        </p:spPr>
        <p:txBody>
          <a:bodyPr/>
          <a:lstStyle/>
          <a:p>
            <a:r>
              <a:rPr kumimoji="1" lang="en-US" altLang="zh-CN" dirty="0"/>
              <a:t>OCR</a:t>
            </a:r>
            <a:r>
              <a:rPr kumimoji="1" lang="zh-CN" altLang="en-US" dirty="0"/>
              <a:t>技术应用于测试</a:t>
            </a:r>
            <a:endParaRPr kumimoji="1"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887688"/>
            <a:ext cx="9144000" cy="320635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0" y="3196542"/>
            <a:ext cx="3533919" cy="1849694"/>
          </a:xfrm>
          <a:prstGeom prst="rect">
            <a:avLst/>
          </a:prstGeom>
        </p:spPr>
      </p:pic>
      <p:pic>
        <p:nvPicPr>
          <p:cNvPr id="6" name="图片 5"/>
          <p:cNvPicPr>
            <a:picLocks noChangeAspect="1"/>
          </p:cNvPicPr>
          <p:nvPr/>
        </p:nvPicPr>
        <p:blipFill>
          <a:blip r:embed="rId3"/>
          <a:stretch>
            <a:fillRect/>
          </a:stretch>
        </p:blipFill>
        <p:spPr>
          <a:xfrm>
            <a:off x="3268737" y="3975176"/>
            <a:ext cx="5875264" cy="1098180"/>
          </a:xfrm>
          <a:prstGeom prst="rect">
            <a:avLst/>
          </a:prstGeom>
        </p:spPr>
      </p:pic>
      <p:sp>
        <p:nvSpPr>
          <p:cNvPr id="7" name="矩形 6"/>
          <p:cNvSpPr/>
          <p:nvPr/>
        </p:nvSpPr>
        <p:spPr>
          <a:xfrm>
            <a:off x="5248944" y="3652671"/>
            <a:ext cx="3761735" cy="300082"/>
          </a:xfrm>
          <a:prstGeom prst="rect">
            <a:avLst/>
          </a:prstGeom>
        </p:spPr>
        <p:txBody>
          <a:bodyPr wrap="none">
            <a:spAutoFit/>
          </a:bodyPr>
          <a:lstStyle/>
          <a:p>
            <a:r>
              <a:rPr lang="zh-CN" altLang="en-US" sz="1350" dirty="0">
                <a:solidFill>
                  <a:schemeClr val="bg2">
                    <a:lumMod val="60000"/>
                    <a:lumOff val="40000"/>
                  </a:schemeClr>
                </a:solidFill>
              </a:rPr>
              <a:t>https://docs.openvinotoolkit.org/latest/index.html</a:t>
            </a:r>
            <a:endParaRPr lang="zh-CN" altLang="en-US" sz="1350" dirty="0">
              <a:solidFill>
                <a:schemeClr val="bg2">
                  <a:lumMod val="60000"/>
                  <a:lumOff val="40000"/>
                </a:schemeClr>
              </a:solidFill>
            </a:endParaRPr>
          </a:p>
        </p:txBody>
      </p:sp>
      <p:sp>
        <p:nvSpPr>
          <p:cNvPr id="8" name="矩形 7"/>
          <p:cNvSpPr/>
          <p:nvPr/>
        </p:nvSpPr>
        <p:spPr>
          <a:xfrm>
            <a:off x="1" y="2874037"/>
            <a:ext cx="3424207" cy="300082"/>
          </a:xfrm>
          <a:prstGeom prst="rect">
            <a:avLst/>
          </a:prstGeom>
        </p:spPr>
        <p:txBody>
          <a:bodyPr wrap="none">
            <a:spAutoFit/>
          </a:bodyPr>
          <a:lstStyle/>
          <a:p>
            <a:r>
              <a:rPr lang="zh-CN" altLang="en-US" sz="1350" dirty="0">
                <a:solidFill>
                  <a:schemeClr val="accent6">
                    <a:lumMod val="75000"/>
                  </a:schemeClr>
                </a:solidFill>
              </a:rPr>
              <a:t>https://github.com/openvinotoolkit/openvino</a:t>
            </a:r>
            <a:endParaRPr lang="zh-CN" altLang="en-US" sz="1350" dirty="0">
              <a:solidFill>
                <a:schemeClr val="accent6">
                  <a:lumMod val="7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AI </a:t>
            </a:r>
            <a:r>
              <a:rPr kumimoji="1" lang="zh-CN" altLang="en-US" dirty="0"/>
              <a:t>应用案例：</a:t>
            </a:r>
            <a:r>
              <a:rPr kumimoji="1" lang="en-US" altLang="zh-CN" dirty="0"/>
              <a:t>NLP</a:t>
            </a:r>
            <a:endParaRPr kumimoji="1" lang="zh-CN" altLang="en-US" dirty="0"/>
          </a:p>
        </p:txBody>
      </p:sp>
      <p:sp>
        <p:nvSpPr>
          <p:cNvPr id="4" name="文本框 9"/>
          <p:cNvSpPr txBox="1"/>
          <p:nvPr/>
        </p:nvSpPr>
        <p:spPr>
          <a:xfrm>
            <a:off x="177914" y="1462369"/>
            <a:ext cx="2386330" cy="1753235"/>
          </a:xfrm>
          <a:prstGeom prst="rect">
            <a:avLst/>
          </a:prstGeom>
          <a:noFill/>
        </p:spPr>
        <p:txBody>
          <a:bodyPr wrap="none" rtlCol="0">
            <a:spAutoFit/>
          </a:bodyPr>
          <a:lstStyle/>
          <a:p>
            <a:pPr marL="171450" indent="-171450">
              <a:lnSpc>
                <a:spcPct val="150000"/>
              </a:lnSpc>
              <a:spcAft>
                <a:spcPts val="0"/>
              </a:spcAft>
              <a:buFont typeface="Arial" panose="020B0604020202020204" pitchFamily="34" charset="0"/>
              <a:buChar cha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约定测试用例描述规范</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spcBef>
                <a:spcPts val="0"/>
              </a:spcBef>
              <a:spcAft>
                <a:spcPts val="0"/>
              </a:spcAft>
              <a:buFont typeface="Arial" panose="020B0604020202020204" pitchFamily="34" charset="0"/>
              <a:buChar cha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建立专业知识图谱</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spcBef>
                <a:spcPts val="0"/>
              </a:spcBef>
              <a:spcAft>
                <a:spcPts val="0"/>
              </a:spcAft>
              <a:buFont typeface="Arial" panose="020B0604020202020204" pitchFamily="34" charset="0"/>
              <a:buChar cha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与用例管理系统打通</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50000"/>
              </a:lnSpc>
              <a:spcBef>
                <a:spcPts val="0"/>
              </a:spcBef>
              <a:buFont typeface="Arial" panose="020B0604020202020204" pitchFamily="34" charset="0"/>
              <a:buChar char="•"/>
            </a:pPr>
            <a:r>
              <a:rPr 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一键批量转化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endParaRPr lang="zh-CN" altLang="en-US" sz="1200" dirty="0">
              <a:solidFill>
                <a:schemeClr val="tx1">
                  <a:lumMod val="85000"/>
                  <a:lumOff val="15000"/>
                </a:schemeClr>
              </a:solidFill>
            </a:endParaRPr>
          </a:p>
        </p:txBody>
      </p:sp>
      <p:pic>
        <p:nvPicPr>
          <p:cNvPr id="5" name="ECB019B1-382A-4266-B25C-5B523AA43C14-2" descr="qt_temp"/>
          <p:cNvPicPr>
            <a:picLocks noChangeAspect="1"/>
          </p:cNvPicPr>
          <p:nvPr/>
        </p:nvPicPr>
        <p:blipFill>
          <a:blip r:embed="rId1"/>
          <a:stretch>
            <a:fillRect/>
          </a:stretch>
        </p:blipFill>
        <p:spPr>
          <a:xfrm>
            <a:off x="2652863" y="1171257"/>
            <a:ext cx="6407023" cy="2967074"/>
          </a:xfrm>
          <a:prstGeom prst="rect">
            <a:avLst/>
          </a:prstGeom>
          <a:solidFill>
            <a:schemeClr val="accent1">
              <a:lumMod val="75000"/>
            </a:schemeClr>
          </a:solid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AI</a:t>
            </a:r>
            <a:r>
              <a:rPr kumimoji="1" lang="zh-CN" altLang="en-US" dirty="0"/>
              <a:t> 应用案例：神经元演化算法</a:t>
            </a:r>
            <a:r>
              <a:rPr kumimoji="1" lang="en-US" altLang="zh-CN" dirty="0"/>
              <a:t> </a:t>
            </a:r>
            <a:endParaRPr kumimoji="1" lang="zh-CN" altLang="en-US" dirty="0"/>
          </a:p>
        </p:txBody>
      </p:sp>
      <p:sp>
        <p:nvSpPr>
          <p:cNvPr id="4" name="矩形 3"/>
          <p:cNvSpPr/>
          <p:nvPr/>
        </p:nvSpPr>
        <p:spPr>
          <a:xfrm>
            <a:off x="400843" y="674052"/>
            <a:ext cx="8419608" cy="922020"/>
          </a:xfrm>
          <a:prstGeom prst="rect">
            <a:avLst/>
          </a:prstGeom>
        </p:spPr>
        <p:txBody>
          <a:bodyPr wrap="square">
            <a:spAutoFit/>
          </a:bodyPr>
          <a:lstStyle/>
          <a:p>
            <a:pPr>
              <a:lnSpc>
                <a:spcPct val="150000"/>
              </a:lnSpc>
              <a:spcAft>
                <a:spcPts val="0"/>
              </a:spcAft>
            </a:pPr>
            <a:r>
              <a:rPr lang="zh-CN" altLang="en-US" dirty="0">
                <a:solidFill>
                  <a:schemeClr val="tx1">
                    <a:lumMod val="95000"/>
                  </a:schemeClr>
                </a:solidFill>
                <a:latin typeface="Yuanti SC" charset="-122"/>
                <a:ea typeface="Yuanti SC" charset="-122"/>
                <a:cs typeface="Yuanti SC" charset="-122"/>
              </a:rPr>
              <a:t>采用</a:t>
            </a:r>
            <a:r>
              <a:rPr lang="en-US" altLang="zh-CN" dirty="0">
                <a:latin typeface="Yuanti SC" charset="-122"/>
                <a:ea typeface="Yuanti SC" charset="-122"/>
                <a:cs typeface="Yuanti SC" charset="-122"/>
              </a:rPr>
              <a:t>Monte Carlo</a:t>
            </a:r>
            <a:r>
              <a:rPr lang="zh-CN" altLang="en-US" dirty="0">
                <a:latin typeface="Yuanti SC" charset="-122"/>
                <a:ea typeface="Yuanti SC" charset="-122"/>
                <a:cs typeface="Yuanti SC" charset="-122"/>
              </a:rPr>
              <a:t>树搜索算法、自动启发式构建算法、</a:t>
            </a:r>
            <a:r>
              <a:rPr lang="en-US" altLang="zh-CN" dirty="0">
                <a:latin typeface="Yuanti SC" charset="-122"/>
                <a:ea typeface="Yuanti SC" charset="-122"/>
                <a:cs typeface="Yuanti SC" charset="-122"/>
              </a:rPr>
              <a:t> </a:t>
            </a:r>
            <a:r>
              <a:rPr lang="zh-CN" altLang="en-US" dirty="0">
                <a:latin typeface="Yuanti SC" charset="-122"/>
                <a:ea typeface="Yuanti SC" charset="-122"/>
                <a:cs typeface="Yuanti SC" charset="-122"/>
              </a:rPr>
              <a:t>增强拓扑的神经元演化算法</a:t>
            </a:r>
            <a:r>
              <a:rPr lang="en-US" altLang="zh-CN" dirty="0">
                <a:latin typeface="Yuanti SC" charset="-122"/>
                <a:ea typeface="Yuanti SC" charset="-122"/>
                <a:cs typeface="Yuanti SC" charset="-122"/>
              </a:rPr>
              <a:t> </a:t>
            </a:r>
            <a:r>
              <a:rPr lang="zh-CN" altLang="en-US" dirty="0">
                <a:latin typeface="Yuanti SC" charset="-122"/>
                <a:ea typeface="Yuanti SC" charset="-122"/>
                <a:cs typeface="Yuanti SC" charset="-122"/>
              </a:rPr>
              <a:t>来</a:t>
            </a:r>
            <a:r>
              <a:rPr lang="zh-CN" altLang="en-US" dirty="0">
                <a:solidFill>
                  <a:schemeClr val="tx1">
                    <a:lumMod val="95000"/>
                  </a:schemeClr>
                </a:solidFill>
                <a:latin typeface="Yuanti SC" charset="-122"/>
                <a:ea typeface="Yuanti SC" charset="-122"/>
                <a:cs typeface="Yuanti SC" charset="-122"/>
              </a:rPr>
              <a:t>训练 </a:t>
            </a:r>
            <a:r>
              <a:rPr lang="en-US" altLang="zh-CN" dirty="0">
                <a:solidFill>
                  <a:schemeClr val="tx1">
                    <a:lumMod val="95000"/>
                  </a:schemeClr>
                </a:solidFill>
                <a:latin typeface="Yuanti SC" charset="-122"/>
                <a:ea typeface="Yuanti SC" charset="-122"/>
                <a:cs typeface="Yuanti SC" charset="-122"/>
              </a:rPr>
              <a:t>AI</a:t>
            </a:r>
            <a:r>
              <a:rPr lang="zh-CN" altLang="en-US" dirty="0">
                <a:solidFill>
                  <a:schemeClr val="tx1">
                    <a:lumMod val="95000"/>
                  </a:schemeClr>
                </a:solidFill>
                <a:latin typeface="Yuanti SC" charset="-122"/>
                <a:ea typeface="Yuanti SC" charset="-122"/>
                <a:cs typeface="Yuanti SC" charset="-122"/>
              </a:rPr>
              <a:t>测试工具</a:t>
            </a:r>
            <a:r>
              <a:rPr lang="en-US" altLang="zh-CN" dirty="0">
                <a:solidFill>
                  <a:schemeClr val="tx1">
                    <a:lumMod val="95000"/>
                  </a:schemeClr>
                </a:solidFill>
                <a:latin typeface="Yuanti SC" charset="-122"/>
                <a:ea typeface="Yuanti SC" charset="-122"/>
                <a:cs typeface="Yuanti SC" charset="-122"/>
              </a:rPr>
              <a:t> (bots)</a:t>
            </a:r>
            <a:r>
              <a:rPr lang="zh-CN" altLang="en-US" dirty="0">
                <a:solidFill>
                  <a:schemeClr val="tx1">
                    <a:lumMod val="95000"/>
                  </a:schemeClr>
                </a:solidFill>
                <a:latin typeface="Yuanti SC" charset="-122"/>
                <a:ea typeface="Yuanti SC" charset="-122"/>
                <a:cs typeface="Yuanti SC" charset="-122"/>
              </a:rPr>
              <a:t> ，模拟人类交互能力，完成对游戏程序的测试或评估</a:t>
            </a:r>
            <a:endParaRPr lang="zh-CN" altLang="en-US" dirty="0">
              <a:solidFill>
                <a:schemeClr val="tx1">
                  <a:lumMod val="95000"/>
                </a:schemeClr>
              </a:solidFill>
              <a:latin typeface="Yuanti SC" charset="-122"/>
              <a:ea typeface="Yuanti SC" charset="-122"/>
              <a:cs typeface="Yuanti SC" charset="-122"/>
            </a:endParaRPr>
          </a:p>
        </p:txBody>
      </p:sp>
      <p:sp>
        <p:nvSpPr>
          <p:cNvPr id="6" name="矩形 5"/>
          <p:cNvSpPr/>
          <p:nvPr/>
        </p:nvSpPr>
        <p:spPr>
          <a:xfrm>
            <a:off x="170105" y="4521076"/>
            <a:ext cx="3949719" cy="339725"/>
          </a:xfrm>
          <a:prstGeom prst="rect">
            <a:avLst/>
          </a:prstGeom>
        </p:spPr>
        <p:txBody>
          <a:bodyPr wrap="square">
            <a:spAutoFit/>
          </a:bodyPr>
          <a:lstStyle/>
          <a:p>
            <a:pPr>
              <a:spcAft>
                <a:spcPts val="0"/>
              </a:spcAft>
            </a:pPr>
            <a:r>
              <a:rPr lang="zh-CN" altLang="en-US" sz="1620" dirty="0">
                <a:solidFill>
                  <a:schemeClr val="tx1">
                    <a:lumMod val="75000"/>
                  </a:schemeClr>
                </a:solidFill>
              </a:rPr>
              <a:t>Alexander Andelkovic King/Midasplayer AB</a:t>
            </a:r>
            <a:endParaRPr lang="zh-CN" altLang="en-US" sz="1620" dirty="0">
              <a:solidFill>
                <a:schemeClr val="tx1">
                  <a:lumMod val="75000"/>
                </a:schemeClr>
              </a:solidFill>
            </a:endParaRPr>
          </a:p>
        </p:txBody>
      </p:sp>
      <p:sp>
        <p:nvSpPr>
          <p:cNvPr id="7" name="矩形 6"/>
          <p:cNvSpPr/>
          <p:nvPr/>
        </p:nvSpPr>
        <p:spPr>
          <a:xfrm>
            <a:off x="495847" y="1597275"/>
            <a:ext cx="4114800" cy="2584450"/>
          </a:xfrm>
          <a:prstGeom prst="rect">
            <a:avLst/>
          </a:prstGeom>
        </p:spPr>
        <p:txBody>
          <a:bodyPr>
            <a:spAutoFit/>
          </a:bodyPr>
          <a:lstStyle/>
          <a:p>
            <a:pPr marL="308610" indent="-308610">
              <a:lnSpc>
                <a:spcPct val="150000"/>
              </a:lnSpc>
              <a:spcAft>
                <a:spcPts val="0"/>
              </a:spcAft>
              <a:buFont typeface="Wingdings" panose="05000000000000000000" pitchFamily="2" charset="2"/>
              <a:buChar char="p"/>
            </a:pPr>
            <a:r>
              <a:rPr lang="zh-CN" altLang="en-US" dirty="0">
                <a:latin typeface="Yuanti SC" charset="-122"/>
                <a:ea typeface="Yuanti SC" charset="-122"/>
                <a:cs typeface="Yuanti SC" charset="-122"/>
              </a:rPr>
              <a:t>获得训练数据：预测成绩</a:t>
            </a:r>
            <a:endParaRPr lang="zh-CN" altLang="en-US" dirty="0">
              <a:latin typeface="Yuanti SC" charset="-122"/>
              <a:ea typeface="Yuanti SC" charset="-122"/>
              <a:cs typeface="Yuanti SC" charset="-122"/>
            </a:endParaRPr>
          </a:p>
          <a:p>
            <a:pPr marL="308610" indent="-308610">
              <a:lnSpc>
                <a:spcPct val="150000"/>
              </a:lnSpc>
              <a:spcBef>
                <a:spcPts val="0"/>
              </a:spcBef>
              <a:spcAft>
                <a:spcPts val="0"/>
              </a:spcAft>
              <a:buFont typeface="Wingdings" panose="05000000000000000000" pitchFamily="2" charset="2"/>
              <a:buChar char="p"/>
            </a:pPr>
            <a:r>
              <a:rPr lang="zh-CN" altLang="en-US" dirty="0">
                <a:latin typeface="Yuanti SC" charset="-122"/>
                <a:ea typeface="Yuanti SC" charset="-122"/>
                <a:cs typeface="Yuanti SC" charset="-122"/>
              </a:rPr>
              <a:t>创建随机的机器人（</a:t>
            </a:r>
            <a:r>
              <a:rPr lang="en-US" altLang="zh-CN" dirty="0">
                <a:latin typeface="Yuanti SC" charset="-122"/>
                <a:ea typeface="Yuanti SC" charset="-122"/>
                <a:cs typeface="Yuanti SC" charset="-122"/>
              </a:rPr>
              <a:t> bots </a:t>
            </a:r>
            <a:r>
              <a:rPr lang="zh-CN" altLang="en-US" dirty="0">
                <a:latin typeface="Yuanti SC" charset="-122"/>
                <a:ea typeface="Yuanti SC" charset="-122"/>
                <a:cs typeface="Yuanti SC" charset="-122"/>
              </a:rPr>
              <a:t>）</a:t>
            </a:r>
            <a:endParaRPr lang="zh-CN" altLang="en-US" dirty="0">
              <a:latin typeface="Yuanti SC" charset="-122"/>
              <a:ea typeface="Yuanti SC" charset="-122"/>
              <a:cs typeface="Yuanti SC" charset="-122"/>
            </a:endParaRPr>
          </a:p>
          <a:p>
            <a:pPr marL="308610" indent="-308610">
              <a:lnSpc>
                <a:spcPct val="150000"/>
              </a:lnSpc>
              <a:spcBef>
                <a:spcPts val="0"/>
              </a:spcBef>
              <a:spcAft>
                <a:spcPts val="0"/>
              </a:spcAft>
              <a:buFont typeface="Wingdings" panose="05000000000000000000" pitchFamily="2" charset="2"/>
              <a:buChar char="p"/>
            </a:pPr>
            <a:r>
              <a:rPr lang="zh-CN" altLang="en-US" dirty="0">
                <a:latin typeface="Yuanti SC" charset="-122"/>
                <a:ea typeface="Yuanti SC" charset="-122"/>
                <a:cs typeface="Yuanti SC" charset="-122"/>
              </a:rPr>
              <a:t>竞争测试（计算成绩）</a:t>
            </a:r>
            <a:endParaRPr lang="zh-CN" altLang="en-US" dirty="0">
              <a:latin typeface="Yuanti SC" charset="-122"/>
              <a:ea typeface="Yuanti SC" charset="-122"/>
              <a:cs typeface="Yuanti SC" charset="-122"/>
            </a:endParaRPr>
          </a:p>
          <a:p>
            <a:pPr marL="308610" indent="-308610">
              <a:lnSpc>
                <a:spcPct val="150000"/>
              </a:lnSpc>
              <a:spcBef>
                <a:spcPts val="0"/>
              </a:spcBef>
              <a:spcAft>
                <a:spcPts val="0"/>
              </a:spcAft>
              <a:buFont typeface="Wingdings" panose="05000000000000000000" pitchFamily="2" charset="2"/>
              <a:buChar char="p"/>
            </a:pPr>
            <a:r>
              <a:rPr lang="zh-CN" altLang="en-US" dirty="0">
                <a:latin typeface="Yuanti SC" charset="-122"/>
                <a:ea typeface="Yuanti SC" charset="-122"/>
                <a:cs typeface="Yuanti SC" charset="-122"/>
              </a:rPr>
              <a:t>创建新的机器人</a:t>
            </a:r>
            <a:endParaRPr lang="zh-CN" altLang="en-US" dirty="0">
              <a:latin typeface="Yuanti SC" charset="-122"/>
              <a:ea typeface="Yuanti SC" charset="-122"/>
              <a:cs typeface="Yuanti SC" charset="-122"/>
            </a:endParaRPr>
          </a:p>
          <a:p>
            <a:pPr marL="308610" indent="-308610">
              <a:lnSpc>
                <a:spcPct val="150000"/>
              </a:lnSpc>
              <a:spcBef>
                <a:spcPts val="0"/>
              </a:spcBef>
              <a:spcAft>
                <a:spcPts val="0"/>
              </a:spcAft>
              <a:buFont typeface="Wingdings" panose="05000000000000000000" pitchFamily="2" charset="2"/>
              <a:buChar char="p"/>
            </a:pPr>
            <a:r>
              <a:rPr lang="zh-CN" altLang="en-US" dirty="0">
                <a:latin typeface="Yuanti SC" charset="-122"/>
                <a:ea typeface="Yuanti SC" charset="-122"/>
                <a:cs typeface="Yuanti SC" charset="-122"/>
              </a:rPr>
              <a:t>选择最好的机器人（基于</a:t>
            </a:r>
            <a:r>
              <a:rPr lang="en-US" altLang="zh-CN" dirty="0">
                <a:latin typeface="Yuanti SC" charset="-122"/>
                <a:ea typeface="Yuanti SC" charset="-122"/>
                <a:cs typeface="Yuanti SC" charset="-122"/>
              </a:rPr>
              <a:t>ANN</a:t>
            </a:r>
            <a:r>
              <a:rPr lang="zh-CN" altLang="en-US" dirty="0">
                <a:latin typeface="Yuanti SC" charset="-122"/>
                <a:ea typeface="Yuanti SC" charset="-122"/>
                <a:cs typeface="Yuanti SC" charset="-122"/>
              </a:rPr>
              <a:t>）</a:t>
            </a:r>
            <a:endParaRPr lang="zh-CN" altLang="en-US" dirty="0">
              <a:latin typeface="Yuanti SC" charset="-122"/>
              <a:ea typeface="Yuanti SC" charset="-122"/>
              <a:cs typeface="Yuanti SC" charset="-122"/>
            </a:endParaRPr>
          </a:p>
          <a:p>
            <a:pPr marL="308610" indent="-308610">
              <a:lnSpc>
                <a:spcPct val="150000"/>
              </a:lnSpc>
              <a:spcBef>
                <a:spcPts val="0"/>
              </a:spcBef>
              <a:buFont typeface="Wingdings" panose="05000000000000000000" pitchFamily="2" charset="2"/>
              <a:buChar char="p"/>
            </a:pPr>
            <a:r>
              <a:rPr lang="zh-CN" altLang="en-US" dirty="0">
                <a:latin typeface="Yuanti SC" charset="-122"/>
                <a:ea typeface="Yuanti SC" charset="-122"/>
                <a:cs typeface="Yuanti SC" charset="-122"/>
              </a:rPr>
              <a:t>基于</a:t>
            </a:r>
            <a:r>
              <a:rPr lang="en-US" altLang="zh-CN" dirty="0">
                <a:latin typeface="Yuanti SC" charset="-122"/>
                <a:ea typeface="Yuanti SC" charset="-122"/>
                <a:cs typeface="Yuanti SC" charset="-122"/>
              </a:rPr>
              <a:t>ANN</a:t>
            </a:r>
            <a:r>
              <a:rPr lang="zh-CN" altLang="en-US" dirty="0">
                <a:latin typeface="Yuanti SC" charset="-122"/>
                <a:ea typeface="Yuanti SC" charset="-122"/>
                <a:cs typeface="Yuanti SC" charset="-122"/>
              </a:rPr>
              <a:t>选择移动、继续操作游戏</a:t>
            </a:r>
            <a:endParaRPr lang="zh-CN" altLang="en-US" dirty="0">
              <a:latin typeface="Yuanti SC" charset="-122"/>
              <a:ea typeface="Yuanti SC" charset="-122"/>
              <a:cs typeface="Yuanti SC" charset="-122"/>
            </a:endParaRPr>
          </a:p>
        </p:txBody>
      </p:sp>
      <p:grpSp>
        <p:nvGrpSpPr>
          <p:cNvPr id="12" name="组合 11"/>
          <p:cNvGrpSpPr/>
          <p:nvPr/>
        </p:nvGrpSpPr>
        <p:grpSpPr>
          <a:xfrm>
            <a:off x="4240566" y="1597275"/>
            <a:ext cx="3059889" cy="3400929"/>
            <a:chOff x="4662597" y="1597275"/>
            <a:chExt cx="3059889" cy="3400929"/>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62597" y="1597275"/>
              <a:ext cx="3059889" cy="3400929"/>
            </a:xfrm>
            <a:prstGeom prst="rect">
              <a:avLst/>
            </a:prstGeom>
          </p:spPr>
        </p:pic>
        <p:sp>
          <p:nvSpPr>
            <p:cNvPr id="9" name="文本框 8"/>
            <p:cNvSpPr txBox="1"/>
            <p:nvPr/>
          </p:nvSpPr>
          <p:spPr>
            <a:xfrm>
              <a:off x="5424445" y="2072129"/>
              <a:ext cx="1079142" cy="286232"/>
            </a:xfrm>
            <a:prstGeom prst="rect">
              <a:avLst/>
            </a:prstGeom>
            <a:noFill/>
          </p:spPr>
          <p:txBody>
            <a:bodyPr wrap="none" rtlCol="0">
              <a:spAutoFit/>
            </a:bodyPr>
            <a:lstStyle/>
            <a:p>
              <a:r>
                <a:rPr kumimoji="1" lang="zh-CN" altLang="en-US" sz="1260" dirty="0">
                  <a:solidFill>
                    <a:srgbClr val="FFC000"/>
                  </a:solidFill>
                  <a:latin typeface="Yuanti SC" charset="-122"/>
                  <a:ea typeface="Yuanti SC" charset="-122"/>
                  <a:cs typeface="Yuanti SC" charset="-122"/>
                </a:rPr>
                <a:t>最合适的</a:t>
              </a:r>
              <a:r>
                <a:rPr kumimoji="1" lang="en-US" altLang="zh-CN" sz="1260" dirty="0">
                  <a:solidFill>
                    <a:srgbClr val="FFC000"/>
                  </a:solidFill>
                  <a:latin typeface="Yuanti SC" charset="-122"/>
                  <a:ea typeface="Yuanti SC" charset="-122"/>
                  <a:cs typeface="Yuanti SC" charset="-122"/>
                </a:rPr>
                <a:t>bot</a:t>
              </a:r>
              <a:endParaRPr kumimoji="1" lang="zh-CN" altLang="en-US" sz="1260" dirty="0">
                <a:solidFill>
                  <a:srgbClr val="FFC000"/>
                </a:solidFill>
                <a:latin typeface="Yuanti SC" charset="-122"/>
                <a:ea typeface="Yuanti SC" charset="-122"/>
                <a:cs typeface="Yuanti SC" charset="-122"/>
              </a:endParaRPr>
            </a:p>
          </p:txBody>
        </p:sp>
        <p:sp>
          <p:nvSpPr>
            <p:cNvPr id="10" name="文本框 9"/>
            <p:cNvSpPr txBox="1"/>
            <p:nvPr/>
          </p:nvSpPr>
          <p:spPr>
            <a:xfrm>
              <a:off x="5710508" y="4553028"/>
              <a:ext cx="918841" cy="313932"/>
            </a:xfrm>
            <a:prstGeom prst="rect">
              <a:avLst/>
            </a:prstGeom>
            <a:noFill/>
          </p:spPr>
          <p:txBody>
            <a:bodyPr wrap="none" rtlCol="0">
              <a:spAutoFit/>
            </a:bodyPr>
            <a:lstStyle/>
            <a:p>
              <a:r>
                <a:rPr kumimoji="1" lang="zh-CN" altLang="en-US" sz="1440" dirty="0">
                  <a:solidFill>
                    <a:schemeClr val="accent6">
                      <a:lumMod val="75000"/>
                    </a:schemeClr>
                  </a:solidFill>
                  <a:latin typeface="Yuanti SC" charset="-122"/>
                  <a:ea typeface="Yuanti SC" charset="-122"/>
                  <a:cs typeface="Yuanti SC" charset="-122"/>
                </a:rPr>
                <a:t>多个</a:t>
              </a:r>
              <a:r>
                <a:rPr kumimoji="1" lang="en-US" altLang="zh-CN" sz="1440" dirty="0">
                  <a:solidFill>
                    <a:schemeClr val="accent6">
                      <a:lumMod val="75000"/>
                    </a:schemeClr>
                  </a:solidFill>
                  <a:latin typeface="Yuanti SC" charset="-122"/>
                  <a:ea typeface="Yuanti SC" charset="-122"/>
                  <a:cs typeface="Yuanti SC" charset="-122"/>
                </a:rPr>
                <a:t>bots</a:t>
              </a:r>
              <a:endParaRPr kumimoji="1" lang="zh-CN" altLang="en-US" sz="1440" dirty="0">
                <a:solidFill>
                  <a:schemeClr val="accent6">
                    <a:lumMod val="75000"/>
                  </a:schemeClr>
                </a:solidFill>
                <a:latin typeface="Yuanti SC" charset="-122"/>
                <a:ea typeface="Yuanti SC" charset="-122"/>
                <a:cs typeface="Yuanti SC" charset="-122"/>
              </a:endParaRPr>
            </a:p>
          </p:txBody>
        </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456" y="2022086"/>
            <a:ext cx="2542544" cy="20376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ETL </a:t>
            </a:r>
            <a:r>
              <a:rPr kumimoji="1" lang="zh-CN" altLang="en-US" dirty="0"/>
              <a:t>过程示例</a:t>
            </a:r>
            <a:endParaRPr kumimoji="1" lang="zh-CN" altLang="en-US" dirty="0"/>
          </a:p>
        </p:txBody>
      </p:sp>
      <p:pic>
        <p:nvPicPr>
          <p:cNvPr id="55298" name="Picture 2"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93" y="1275548"/>
            <a:ext cx="6215062" cy="379868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534615" y="1246276"/>
            <a:ext cx="2609385" cy="3138170"/>
          </a:xfrm>
          <a:prstGeom prst="rect">
            <a:avLst/>
          </a:prstGeom>
          <a:noFill/>
        </p:spPr>
        <p:txBody>
          <a:bodyPr wrap="square">
            <a:spAutoFit/>
          </a:bodyPr>
          <a:lstStyle/>
          <a:p>
            <a:pPr>
              <a:lnSpc>
                <a:spcPct val="150000"/>
              </a:lnSpc>
              <a:spcAft>
                <a:spcPts val="0"/>
              </a:spcAft>
            </a:pPr>
            <a:r>
              <a:rPr lang="zh-CN" altLang="en-US" sz="1200" b="1" dirty="0">
                <a:solidFill>
                  <a:schemeClr val="tx1">
                    <a:lumMod val="60000"/>
                    <a:lumOff val="40000"/>
                  </a:schemeClr>
                </a:solidFill>
                <a:latin typeface="微软雅黑" panose="020B0503020204020204" pitchFamily="34" charset="-122"/>
                <a:ea typeface="微软雅黑" panose="020B0503020204020204" pitchFamily="34" charset="-122"/>
              </a:rPr>
              <a:t>EXF</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 (Extracted Format)</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由数据源Extract产生的文件，文件结构与Source相似，经过过滤，部分字段被忽略。</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chemeClr val="tx1">
                    <a:lumMod val="60000"/>
                    <a:lumOff val="40000"/>
                  </a:schemeClr>
                </a:solidFill>
                <a:latin typeface="微软雅黑" panose="020B0503020204020204" pitchFamily="34" charset="-122"/>
                <a:ea typeface="微软雅黑" panose="020B0503020204020204" pitchFamily="34" charset="-122"/>
              </a:rPr>
              <a:t>CIF</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 (Common Interface Format)</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CIF是ETL经过C/S/S过程产生的中间数据文件。</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chemeClr val="tx1">
                    <a:lumMod val="60000"/>
                    <a:lumOff val="40000"/>
                  </a:schemeClr>
                </a:solidFill>
                <a:latin typeface="微软雅黑" panose="020B0503020204020204" pitchFamily="34" charset="-122"/>
                <a:ea typeface="微软雅黑" panose="020B0503020204020204" pitchFamily="34" charset="-122"/>
              </a:rPr>
              <a:t>PLF</a:t>
            </a: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 (Pre-Load Format)</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经过数据转换，用于直接加载到数据仓库的文本文件，其数据结构与数据仓库中的表定义一致。</a:t>
            </a:r>
            <a:endParaRPr lang="zh-CN" altLang="en-US" sz="12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79593" y="863767"/>
            <a:ext cx="7815831" cy="337185"/>
          </a:xfrm>
          <a:prstGeom prst="rect">
            <a:avLst/>
          </a:prstGeom>
          <a:noFill/>
        </p:spPr>
        <p:txBody>
          <a:bodyPr wrap="square">
            <a:spAutoFit/>
          </a:bodyPr>
          <a:lstStyle/>
          <a:p>
            <a:pPr>
              <a:spcAft>
                <a:spcPts val="0"/>
              </a:spcAft>
            </a:pPr>
            <a:r>
              <a:rPr kumimoji="1" lang="en-GB" altLang="zh-CN" sz="1600" b="1" dirty="0">
                <a:latin typeface="微软雅黑" panose="020B0503020204020204" pitchFamily="34" charset="-122"/>
                <a:ea typeface="微软雅黑" panose="020B0503020204020204" pitchFamily="34" charset="-122"/>
              </a:rPr>
              <a:t>ETL</a:t>
            </a:r>
            <a:r>
              <a:rPr kumimoji="1" lang="zh-CN" altLang="en-US" sz="1600" b="1" dirty="0">
                <a:latin typeface="微软雅黑" panose="020B0503020204020204" pitchFamily="34" charset="-122"/>
                <a:ea typeface="微软雅黑" panose="020B0503020204020204" pitchFamily="34" charset="-122"/>
              </a:rPr>
              <a:t>：数据</a:t>
            </a:r>
            <a:r>
              <a:rPr kumimoji="1" lang="zh-CN" altLang="en-US" sz="1600"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抽取</a:t>
            </a:r>
            <a:r>
              <a:rPr kumimoji="1" lang="zh-CN" altLang="en-US" sz="1600" dirty="0">
                <a:latin typeface="微软雅黑" panose="020B0503020204020204" pitchFamily="34" charset="-122"/>
                <a:ea typeface="微软雅黑" panose="020B0503020204020204" pitchFamily="34" charset="-122"/>
              </a:rPr>
              <a:t>（</a:t>
            </a:r>
            <a:r>
              <a:rPr lang="en-GB" altLang="zh-CN" sz="1600" dirty="0">
                <a:solidFill>
                  <a:schemeClr val="accent4">
                    <a:lumMod val="50000"/>
                  </a:schemeClr>
                </a:solidFill>
                <a:latin typeface="微软雅黑" panose="020B0503020204020204" pitchFamily="34" charset="-122"/>
                <a:ea typeface="微软雅黑" panose="020B0503020204020204" pitchFamily="34" charset="-122"/>
              </a:rPr>
              <a:t>Extraction</a:t>
            </a:r>
            <a:r>
              <a:rPr kumimoji="1" lang="zh-CN" altLang="en-GB" sz="1600"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转换</a:t>
            </a:r>
            <a:r>
              <a:rPr kumimoji="1" lang="zh-CN" altLang="en-US" sz="1600" dirty="0">
                <a:latin typeface="微软雅黑" panose="020B0503020204020204" pitchFamily="34" charset="-122"/>
                <a:ea typeface="微软雅黑" panose="020B0503020204020204" pitchFamily="34" charset="-122"/>
              </a:rPr>
              <a:t>（</a:t>
            </a:r>
            <a:r>
              <a:rPr lang="en-GB" altLang="zh-CN" sz="1600" dirty="0">
                <a:solidFill>
                  <a:schemeClr val="accent4">
                    <a:lumMod val="50000"/>
                  </a:schemeClr>
                </a:solidFill>
                <a:latin typeface="微软雅黑" panose="020B0503020204020204" pitchFamily="34" charset="-122"/>
                <a:ea typeface="微软雅黑" panose="020B0503020204020204" pitchFamily="34" charset="-122"/>
              </a:rPr>
              <a:t>Transformation</a:t>
            </a:r>
            <a:r>
              <a:rPr kumimoji="1" lang="zh-CN" altLang="en-GB" sz="1600"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加载</a:t>
            </a:r>
            <a:r>
              <a:rPr kumimoji="1" lang="zh-CN" altLang="en-US" sz="1600" dirty="0">
                <a:latin typeface="微软雅黑" panose="020B0503020204020204" pitchFamily="34" charset="-122"/>
                <a:ea typeface="微软雅黑" panose="020B0503020204020204" pitchFamily="34" charset="-122"/>
              </a:rPr>
              <a:t>（</a:t>
            </a:r>
            <a:r>
              <a:rPr lang="en-GB" altLang="zh-CN" sz="1600" dirty="0">
                <a:solidFill>
                  <a:schemeClr val="accent4">
                    <a:lumMod val="50000"/>
                  </a:schemeClr>
                </a:solidFill>
                <a:latin typeface="微软雅黑" panose="020B0503020204020204" pitchFamily="34" charset="-122"/>
                <a:ea typeface="微软雅黑" panose="020B0503020204020204" pitchFamily="34" charset="-122"/>
              </a:rPr>
              <a:t> Loading </a:t>
            </a:r>
            <a:r>
              <a:rPr kumimoji="1" lang="zh-CN" altLang="en-GB"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AI</a:t>
            </a:r>
            <a:r>
              <a:rPr kumimoji="1" lang="zh-CN" altLang="en-US" dirty="0"/>
              <a:t> 应用案例：失败用例分析</a:t>
            </a:r>
            <a:endParaRPr kumimoji="1" lang="zh-CN" altLang="en-US" sz="2000" b="0" dirty="0"/>
          </a:p>
        </p:txBody>
      </p:sp>
      <p:sp>
        <p:nvSpPr>
          <p:cNvPr id="3" name="圆角矩形 2"/>
          <p:cNvSpPr/>
          <p:nvPr/>
        </p:nvSpPr>
        <p:spPr>
          <a:xfrm>
            <a:off x="5679190" y="1442189"/>
            <a:ext cx="3306751" cy="1498317"/>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4" name="圆角矩形 3"/>
          <p:cNvSpPr/>
          <p:nvPr/>
        </p:nvSpPr>
        <p:spPr>
          <a:xfrm>
            <a:off x="158058" y="1559643"/>
            <a:ext cx="2092760" cy="2578183"/>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158057" y="1136497"/>
            <a:ext cx="1869515" cy="306705"/>
          </a:xfrm>
          <a:prstGeom prst="rect">
            <a:avLst/>
          </a:prstGeom>
        </p:spPr>
        <p:txBody>
          <a:bodyPr wrap="square">
            <a:spAutoFit/>
          </a:bodyPr>
          <a:lstStyle/>
          <a:p>
            <a:pPr algn="ctr" defTabSz="914400">
              <a:spcAft>
                <a:spcPts val="0"/>
              </a:spcAft>
            </a:pPr>
            <a:r>
              <a:rPr lang="zh-CN" altLang="en-US" sz="1400" b="1" dirty="0">
                <a:solidFill>
                  <a:srgbClr val="1D1D1A"/>
                </a:solidFill>
                <a:latin typeface="微软雅黑" panose="020B0503020204020204" pitchFamily="34" charset="-122"/>
                <a:ea typeface="微软雅黑" panose="020B0503020204020204" pitchFamily="34" charset="-122"/>
              </a:rPr>
              <a:t>相同失败用例聚类</a:t>
            </a:r>
            <a:endParaRPr lang="en-US" altLang="zh-CN" sz="1400" b="1" dirty="0">
              <a:solidFill>
                <a:srgbClr val="1D1D1A"/>
              </a:solidFill>
              <a:latin typeface="微软雅黑" panose="020B0503020204020204" pitchFamily="34" charset="-122"/>
              <a:ea typeface="微软雅黑" panose="020B0503020204020204" pitchFamily="34" charset="-122"/>
            </a:endParaRPr>
          </a:p>
        </p:txBody>
      </p:sp>
      <p:sp>
        <p:nvSpPr>
          <p:cNvPr id="6" name="矩形 5"/>
          <p:cNvSpPr/>
          <p:nvPr/>
        </p:nvSpPr>
        <p:spPr>
          <a:xfrm>
            <a:off x="6437343" y="1072892"/>
            <a:ext cx="1869515" cy="306705"/>
          </a:xfrm>
          <a:prstGeom prst="rect">
            <a:avLst/>
          </a:prstGeom>
        </p:spPr>
        <p:txBody>
          <a:bodyPr wrap="square">
            <a:spAutoFit/>
          </a:bodyPr>
          <a:lstStyle/>
          <a:p>
            <a:pPr algn="ctr" defTabSz="914400">
              <a:spcAft>
                <a:spcPts val="0"/>
              </a:spcAft>
            </a:pPr>
            <a:r>
              <a:rPr lang="zh-CN" altLang="en-US" sz="1400" b="1" dirty="0">
                <a:solidFill>
                  <a:srgbClr val="1D1D1A"/>
                </a:solidFill>
                <a:latin typeface="微软雅黑" panose="020B0503020204020204" pitchFamily="34" charset="-122"/>
                <a:ea typeface="微软雅黑" panose="020B0503020204020204" pitchFamily="34" charset="-122"/>
              </a:rPr>
              <a:t>智能化算法辅助分析</a:t>
            </a:r>
            <a:endParaRPr lang="en-US" altLang="zh-CN" sz="1400" b="1" dirty="0">
              <a:solidFill>
                <a:srgbClr val="1D1D1A"/>
              </a:solidFill>
              <a:latin typeface="微软雅黑" panose="020B0503020204020204" pitchFamily="34" charset="-122"/>
              <a:ea typeface="微软雅黑" panose="020B0503020204020204" pitchFamily="34" charset="-122"/>
            </a:endParaRPr>
          </a:p>
        </p:txBody>
      </p:sp>
      <p:sp>
        <p:nvSpPr>
          <p:cNvPr id="9" name="圆角矩形 8"/>
          <p:cNvSpPr/>
          <p:nvPr/>
        </p:nvSpPr>
        <p:spPr>
          <a:xfrm>
            <a:off x="5681813" y="2599045"/>
            <a:ext cx="3306751" cy="1820828"/>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10" name="圆角矩形 9"/>
          <p:cNvSpPr/>
          <p:nvPr/>
        </p:nvSpPr>
        <p:spPr>
          <a:xfrm>
            <a:off x="317267" y="1939151"/>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200" kern="0" noProof="0" dirty="0">
                <a:ln>
                  <a:noFill/>
                </a:ln>
                <a:solidFill>
                  <a:srgbClr val="1D1D1A"/>
                </a:solidFill>
                <a:effectLst/>
                <a:uLnTx/>
                <a:uFillTx/>
                <a:latin typeface="微软雅黑" panose="020B0503020204020204" pitchFamily="34" charset="-122"/>
                <a:ea typeface="微软雅黑" panose="020B0503020204020204" pitchFamily="34" charset="-122"/>
                <a:sym typeface="+mn-ea"/>
              </a:rPr>
              <a:t>用例全量执行日志</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1" name="圆角矩形 10"/>
          <p:cNvSpPr/>
          <p:nvPr/>
        </p:nvSpPr>
        <p:spPr>
          <a:xfrm>
            <a:off x="317266" y="2756564"/>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kern="0" noProof="0" dirty="0">
                <a:ln>
                  <a:noFill/>
                </a:ln>
                <a:solidFill>
                  <a:srgbClr val="1D1D1A"/>
                </a:solidFill>
                <a:effectLst/>
                <a:uLnTx/>
                <a:uFillTx/>
                <a:latin typeface="微软雅黑" panose="020B0503020204020204" pitchFamily="34" charset="-122"/>
                <a:ea typeface="微软雅黑" panose="020B0503020204020204" pitchFamily="34" charset="-122"/>
                <a:sym typeface="+mn-ea"/>
              </a:rPr>
              <a:t>报错</a:t>
            </a:r>
            <a:r>
              <a:rPr lang="en-US" altLang="zh-CN" sz="1400" kern="0" noProof="0" dirty="0">
                <a:ln>
                  <a:noFill/>
                </a:ln>
                <a:solidFill>
                  <a:srgbClr val="1D1D1A"/>
                </a:solidFill>
                <a:effectLst/>
                <a:uLnTx/>
                <a:uFillTx/>
                <a:latin typeface="微软雅黑" panose="020B0503020204020204" pitchFamily="34" charset="-122"/>
                <a:ea typeface="微软雅黑" panose="020B0503020204020204" pitchFamily="34" charset="-122"/>
                <a:sym typeface="+mn-ea"/>
              </a:rPr>
              <a:t>AW</a:t>
            </a:r>
            <a:r>
              <a:rPr lang="zh-CN" altLang="en-US" sz="1400" kern="0" noProof="0" dirty="0">
                <a:ln>
                  <a:noFill/>
                </a:ln>
                <a:solidFill>
                  <a:srgbClr val="1D1D1A"/>
                </a:solidFill>
                <a:effectLst/>
                <a:uLnTx/>
                <a:uFillTx/>
                <a:latin typeface="微软雅黑" panose="020B0503020204020204" pitchFamily="34" charset="-122"/>
                <a:ea typeface="微软雅黑" panose="020B0503020204020204" pitchFamily="34" charset="-122"/>
                <a:sym typeface="+mn-ea"/>
              </a:rPr>
              <a:t>日志分析</a:t>
            </a:r>
            <a:endParaRPr kumimoji="0"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2" name="圆角矩形 11"/>
          <p:cNvSpPr/>
          <p:nvPr/>
        </p:nvSpPr>
        <p:spPr>
          <a:xfrm>
            <a:off x="317267" y="3536651"/>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kern="0" dirty="0">
                <a:solidFill>
                  <a:srgbClr val="1D1D1A"/>
                </a:solidFill>
                <a:latin typeface="微软雅黑" panose="020B0503020204020204" pitchFamily="34" charset="-122"/>
                <a:ea typeface="微软雅黑" panose="020B0503020204020204" pitchFamily="34" charset="-122"/>
                <a:sym typeface="+mn-ea"/>
              </a:rPr>
              <a:t>日志</a:t>
            </a:r>
            <a:r>
              <a:rPr lang="zh-CN" altLang="en-US" sz="1400" kern="0" noProof="0" dirty="0">
                <a:ln>
                  <a:noFill/>
                </a:ln>
                <a:solidFill>
                  <a:srgbClr val="1D1D1A"/>
                </a:solidFill>
                <a:effectLst/>
                <a:uLnTx/>
                <a:uFillTx/>
                <a:latin typeface="微软雅黑" panose="020B0503020204020204" pitchFamily="34" charset="-122"/>
                <a:ea typeface="微软雅黑" panose="020B0503020204020204" pitchFamily="34" charset="-122"/>
                <a:sym typeface="+mn-ea"/>
              </a:rPr>
              <a:t>聚类信息</a:t>
            </a:r>
            <a:endParaRPr kumimoji="0"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3" name="下箭头 12"/>
          <p:cNvSpPr/>
          <p:nvPr/>
        </p:nvSpPr>
        <p:spPr>
          <a:xfrm>
            <a:off x="945575" y="2259036"/>
            <a:ext cx="342286" cy="460202"/>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14" name="下箭头 13"/>
          <p:cNvSpPr/>
          <p:nvPr/>
        </p:nvSpPr>
        <p:spPr>
          <a:xfrm>
            <a:off x="945574" y="3069494"/>
            <a:ext cx="342286" cy="461134"/>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155867" y="2361701"/>
            <a:ext cx="916117" cy="215265"/>
          </a:xfrm>
          <a:prstGeom prst="rect">
            <a:avLst/>
          </a:prstGeom>
          <a:noFill/>
        </p:spPr>
        <p:txBody>
          <a:bodyPr wrap="square" lIns="0" tIns="0" rIns="0" bIns="0" rtlCol="0">
            <a:spAutoFit/>
          </a:bodyPr>
          <a:lstStyle>
            <a:defPPr>
              <a:defRPr lang="en-US"/>
            </a:defPPr>
            <a:lvl1pPr algn="ctr">
              <a:defRPr>
                <a:solidFill>
                  <a:schemeClr val="lt1"/>
                </a:solidFill>
              </a:defRPr>
            </a:lvl1pPr>
          </a:lstStyle>
          <a:p>
            <a:pPr defTabSz="914400">
              <a:spcAft>
                <a:spcPts val="0"/>
              </a:spcAft>
            </a:pPr>
            <a:r>
              <a:rPr lang="zh-CN" altLang="en-US" sz="1400" dirty="0">
                <a:solidFill>
                  <a:srgbClr val="1D1D1A"/>
                </a:solidFill>
                <a:latin typeface="微软雅黑" panose="020B0503020204020204" pitchFamily="34" charset="-122"/>
                <a:ea typeface="微软雅黑" panose="020B0503020204020204" pitchFamily="34" charset="-122"/>
              </a:rPr>
              <a:t>粗清理</a:t>
            </a:r>
            <a:endParaRPr lang="zh-CN" altLang="en-US" sz="1400" dirty="0">
              <a:solidFill>
                <a:srgbClr val="1D1D1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175532" y="3226911"/>
            <a:ext cx="916117" cy="215265"/>
          </a:xfrm>
          <a:prstGeom prst="rect">
            <a:avLst/>
          </a:prstGeom>
          <a:noFill/>
        </p:spPr>
        <p:txBody>
          <a:bodyPr wrap="square" lIns="0" tIns="0" rIns="0" bIns="0" rtlCol="0">
            <a:spAutoFit/>
          </a:bodyPr>
          <a:lstStyle>
            <a:defPPr>
              <a:defRPr lang="en-US"/>
            </a:defPPr>
            <a:lvl1pPr algn="ctr">
              <a:defRPr>
                <a:solidFill>
                  <a:schemeClr val="lt1"/>
                </a:solidFill>
              </a:defRPr>
            </a:lvl1pPr>
          </a:lstStyle>
          <a:p>
            <a:pPr defTabSz="914400">
              <a:spcAft>
                <a:spcPts val="0"/>
              </a:spcAft>
            </a:pPr>
            <a:r>
              <a:rPr lang="zh-CN" altLang="en-US" sz="1400" dirty="0">
                <a:solidFill>
                  <a:srgbClr val="1D1D1A"/>
                </a:solidFill>
                <a:latin typeface="微软雅黑" panose="020B0503020204020204" pitchFamily="34" charset="-122"/>
                <a:ea typeface="微软雅黑" panose="020B0503020204020204" pitchFamily="34" charset="-122"/>
              </a:rPr>
              <a:t>精细清理</a:t>
            </a:r>
            <a:endParaRPr lang="zh-CN" altLang="en-US" sz="1400" dirty="0">
              <a:solidFill>
                <a:srgbClr val="1D1D1A"/>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5680482" y="2903469"/>
            <a:ext cx="3292501" cy="1451514"/>
            <a:chOff x="4077727" y="3151183"/>
            <a:chExt cx="5663866" cy="2438830"/>
          </a:xfrm>
        </p:grpSpPr>
        <p:sp>
          <p:nvSpPr>
            <p:cNvPr id="36" name="右箭头 35"/>
            <p:cNvSpPr/>
            <p:nvPr/>
          </p:nvSpPr>
          <p:spPr>
            <a:xfrm>
              <a:off x="6351791" y="4236498"/>
              <a:ext cx="408817" cy="256886"/>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37" name="圆角矩形 36"/>
            <p:cNvSpPr/>
            <p:nvPr/>
          </p:nvSpPr>
          <p:spPr>
            <a:xfrm>
              <a:off x="5111700" y="3151183"/>
              <a:ext cx="1159351"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关联的调用链</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38" name="圆角矩形 37"/>
            <p:cNvSpPr/>
            <p:nvPr/>
          </p:nvSpPr>
          <p:spPr>
            <a:xfrm>
              <a:off x="5111701" y="3737622"/>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关联的业务代码</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39" name="圆角矩形 38"/>
            <p:cNvSpPr/>
            <p:nvPr/>
          </p:nvSpPr>
          <p:spPr>
            <a:xfrm>
              <a:off x="5111701" y="4288129"/>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关联的用例脚本</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40" name="圆角矩形 39"/>
            <p:cNvSpPr/>
            <p:nvPr/>
          </p:nvSpPr>
          <p:spPr>
            <a:xfrm>
              <a:off x="5111701" y="4876727"/>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关联的业务配置</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41" name="文本框 40"/>
            <p:cNvSpPr txBox="1"/>
            <p:nvPr/>
          </p:nvSpPr>
          <p:spPr>
            <a:xfrm>
              <a:off x="5224583" y="5202170"/>
              <a:ext cx="933580" cy="387843"/>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srgbClr val="ED6D00">
                      <a:lumMod val="75000"/>
                    </a:srgbClr>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dirty="0">
                <a:ln>
                  <a:noFill/>
                </a:ln>
                <a:solidFill>
                  <a:srgbClr val="ED6D00">
                    <a:lumMod val="75000"/>
                  </a:srgbClr>
                </a:solidFill>
                <a:effectLst/>
                <a:uLnTx/>
                <a:uFillTx/>
                <a:latin typeface="微软雅黑" panose="020B0503020204020204" pitchFamily="34" charset="-122"/>
                <a:ea typeface="微软雅黑" panose="020B0503020204020204" pitchFamily="34" charset="-122"/>
              </a:endParaRPr>
            </a:p>
          </p:txBody>
        </p:sp>
        <p:sp>
          <p:nvSpPr>
            <p:cNvPr id="42" name="圆角矩形 41"/>
            <p:cNvSpPr/>
            <p:nvPr/>
          </p:nvSpPr>
          <p:spPr>
            <a:xfrm>
              <a:off x="4077727" y="4056618"/>
              <a:ext cx="729451" cy="495294"/>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用例</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43" name="圆角矩形 42"/>
            <p:cNvSpPr/>
            <p:nvPr/>
          </p:nvSpPr>
          <p:spPr>
            <a:xfrm>
              <a:off x="6877868" y="3654684"/>
              <a:ext cx="1159350" cy="515535"/>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离线分析</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44" name="圆角矩形 43"/>
            <p:cNvSpPr/>
            <p:nvPr/>
          </p:nvSpPr>
          <p:spPr>
            <a:xfrm>
              <a:off x="6880100" y="4493383"/>
              <a:ext cx="1157118" cy="515535"/>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在线分析</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45" name="右箭头 44"/>
            <p:cNvSpPr/>
            <p:nvPr/>
          </p:nvSpPr>
          <p:spPr>
            <a:xfrm>
              <a:off x="8128588" y="4301327"/>
              <a:ext cx="408817" cy="256886"/>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46" name="圆角矩形 45"/>
            <p:cNvSpPr/>
            <p:nvPr/>
          </p:nvSpPr>
          <p:spPr>
            <a:xfrm>
              <a:off x="8618144" y="4088369"/>
              <a:ext cx="1021155" cy="520669"/>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失败原因推荐</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cxnSp>
          <p:nvCxnSpPr>
            <p:cNvPr id="47" name="肘形连接符 46"/>
            <p:cNvCxnSpPr>
              <a:stCxn id="42" idx="3"/>
              <a:endCxn id="37" idx="1"/>
            </p:cNvCxnSpPr>
            <p:nvPr/>
          </p:nvCxnSpPr>
          <p:spPr>
            <a:xfrm flipV="1">
              <a:off x="4807178" y="3389879"/>
              <a:ext cx="304522" cy="914387"/>
            </a:xfrm>
            <a:prstGeom prst="bentConnector3">
              <a:avLst/>
            </a:prstGeom>
            <a:noFill/>
            <a:ln w="6350" cap="flat" cmpd="sng" algn="ctr">
              <a:solidFill>
                <a:srgbClr val="1D1D1A"/>
              </a:solidFill>
              <a:prstDash val="solid"/>
              <a:miter lim="800000"/>
              <a:tailEnd type="triangle"/>
            </a:ln>
            <a:effectLst/>
          </p:spPr>
        </p:cxnSp>
        <p:cxnSp>
          <p:nvCxnSpPr>
            <p:cNvPr id="48" name="肘形连接符 47"/>
            <p:cNvCxnSpPr>
              <a:stCxn id="42" idx="3"/>
              <a:endCxn id="40" idx="1"/>
            </p:cNvCxnSpPr>
            <p:nvPr/>
          </p:nvCxnSpPr>
          <p:spPr>
            <a:xfrm>
              <a:off x="4807178" y="4304265"/>
              <a:ext cx="304524" cy="811157"/>
            </a:xfrm>
            <a:prstGeom prst="bentConnector3">
              <a:avLst/>
            </a:prstGeom>
            <a:noFill/>
            <a:ln w="6350" cap="flat" cmpd="sng" algn="ctr">
              <a:solidFill>
                <a:srgbClr val="1D1D1A"/>
              </a:solidFill>
              <a:prstDash val="solid"/>
              <a:miter lim="800000"/>
              <a:tailEnd type="triangle"/>
            </a:ln>
            <a:effectLst/>
          </p:spPr>
        </p:cxnSp>
        <p:sp>
          <p:nvSpPr>
            <p:cNvPr id="49" name="下弧形箭头 88"/>
            <p:cNvSpPr/>
            <p:nvPr/>
          </p:nvSpPr>
          <p:spPr>
            <a:xfrm rot="10800000">
              <a:off x="7817909" y="3201992"/>
              <a:ext cx="997120" cy="403054"/>
            </a:xfrm>
            <a:prstGeom prst="curvedUpArrow">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50" name="文本框 49"/>
            <p:cNvSpPr txBox="1"/>
            <p:nvPr/>
          </p:nvSpPr>
          <p:spPr>
            <a:xfrm>
              <a:off x="8762384" y="3194048"/>
              <a:ext cx="979209" cy="23270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人工反馈</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801522" y="1648897"/>
            <a:ext cx="3063380" cy="1055926"/>
            <a:chOff x="866775" y="3124650"/>
            <a:chExt cx="4046081" cy="1337578"/>
          </a:xfrm>
        </p:grpSpPr>
        <p:sp>
          <p:nvSpPr>
            <p:cNvPr id="52" name="椭圆 51"/>
            <p:cNvSpPr/>
            <p:nvPr/>
          </p:nvSpPr>
          <p:spPr>
            <a:xfrm>
              <a:off x="866775" y="3124650"/>
              <a:ext cx="2771775" cy="1337578"/>
            </a:xfrm>
            <a:prstGeom prst="ellipse">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53" name="椭圆 52"/>
            <p:cNvSpPr/>
            <p:nvPr/>
          </p:nvSpPr>
          <p:spPr>
            <a:xfrm>
              <a:off x="2141081" y="3148202"/>
              <a:ext cx="2771775" cy="1260859"/>
            </a:xfrm>
            <a:prstGeom prst="ellipse">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54" name="圆角矩形 53"/>
            <p:cNvSpPr/>
            <p:nvPr/>
          </p:nvSpPr>
          <p:spPr>
            <a:xfrm>
              <a:off x="2452927" y="3519796"/>
              <a:ext cx="878778" cy="278535"/>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可疑点</a:t>
              </a:r>
              <a:r>
                <a:rPr kumimoji="0" lang="en-US" altLang="zh-CN"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1</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55" name="圆角矩形 54"/>
            <p:cNvSpPr/>
            <p:nvPr/>
          </p:nvSpPr>
          <p:spPr>
            <a:xfrm>
              <a:off x="2464310" y="3870386"/>
              <a:ext cx="874877" cy="242260"/>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可疑点</a:t>
              </a:r>
              <a:r>
                <a:rPr kumimoji="0" lang="en-US" altLang="zh-CN"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2</a:t>
              </a:r>
              <a:endParaRPr kumimoji="0" lang="zh-CN" altLang="en-US" sz="9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56" name="圆角矩形 55"/>
            <p:cNvSpPr/>
            <p:nvPr/>
          </p:nvSpPr>
          <p:spPr>
            <a:xfrm>
              <a:off x="1037469" y="3749324"/>
              <a:ext cx="883866" cy="288974"/>
            </a:xfrm>
            <a:prstGeom prst="roundRect">
              <a:avLst/>
            </a:prstGeom>
            <a:solidFill>
              <a:srgbClr val="B5B5B5"/>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可疑点</a:t>
              </a:r>
              <a:r>
                <a:rPr kumimoji="0" lang="en-US" altLang="zh-CN"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3</a:t>
              </a:r>
              <a:endParaRPr kumimoji="0" lang="zh-CN" altLang="en-US"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57" name="圆角矩形 56"/>
            <p:cNvSpPr/>
            <p:nvPr/>
          </p:nvSpPr>
          <p:spPr>
            <a:xfrm>
              <a:off x="3817481" y="3658501"/>
              <a:ext cx="934575" cy="306413"/>
            </a:xfrm>
            <a:prstGeom prst="roundRect">
              <a:avLst/>
            </a:prstGeom>
            <a:solidFill>
              <a:srgbClr val="B5B5B5"/>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可疑点</a:t>
              </a:r>
              <a:r>
                <a:rPr kumimoji="0" lang="en-US" altLang="zh-CN"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4</a:t>
              </a:r>
              <a:endParaRPr kumimoji="0" lang="zh-CN" altLang="en-US" sz="9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58" name="文本框 57"/>
            <p:cNvSpPr txBox="1"/>
            <p:nvPr/>
          </p:nvSpPr>
          <p:spPr>
            <a:xfrm>
              <a:off x="1643185" y="3333055"/>
              <a:ext cx="609478" cy="17544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用例</a:t>
              </a: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文本框 58"/>
            <p:cNvSpPr txBox="1"/>
            <p:nvPr/>
          </p:nvSpPr>
          <p:spPr>
            <a:xfrm>
              <a:off x="3413188" y="3335129"/>
              <a:ext cx="609478" cy="17544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用例</a:t>
              </a: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2407539" y="1084468"/>
            <a:ext cx="3146251" cy="3314625"/>
            <a:chOff x="2554678" y="1087181"/>
            <a:chExt cx="3146251" cy="3314625"/>
          </a:xfrm>
        </p:grpSpPr>
        <p:sp>
          <p:nvSpPr>
            <p:cNvPr id="7" name="矩形 6"/>
            <p:cNvSpPr/>
            <p:nvPr/>
          </p:nvSpPr>
          <p:spPr>
            <a:xfrm>
              <a:off x="2820687" y="1087181"/>
              <a:ext cx="2801739" cy="307777"/>
            </a:xfrm>
            <a:prstGeom prst="rect">
              <a:avLst/>
            </a:prstGeom>
          </p:spPr>
          <p:txBody>
            <a:bodyPr wrap="square">
              <a:spAutoFit/>
            </a:bodyPr>
            <a:lstStyle/>
            <a:p>
              <a:pPr algn="ctr" defTabSz="914400"/>
              <a:r>
                <a:rPr lang="zh-CN" altLang="en-US" sz="1400" b="1" dirty="0">
                  <a:solidFill>
                    <a:srgbClr val="1D1D1A"/>
                  </a:solidFill>
                  <a:latin typeface="微软雅黑" panose="020B0503020204020204" pitchFamily="34" charset="-122"/>
                  <a:ea typeface="微软雅黑" panose="020B0503020204020204" pitchFamily="34" charset="-122"/>
                </a:rPr>
                <a:t>建立用例级多源数据画像</a:t>
              </a:r>
              <a:endParaRPr lang="en-US" altLang="zh-CN" sz="1400" b="1" dirty="0">
                <a:solidFill>
                  <a:srgbClr val="1D1D1A"/>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554678" y="1444902"/>
              <a:ext cx="3146251" cy="2956904"/>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17" name="圆角矩形 16"/>
            <p:cNvSpPr/>
            <p:nvPr/>
          </p:nvSpPr>
          <p:spPr>
            <a:xfrm>
              <a:off x="2627299" y="1538432"/>
              <a:ext cx="809685" cy="20887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effectLst/>
                  <a:uLnTx/>
                  <a:uFillTx/>
                  <a:latin typeface="+mn-ea"/>
                  <a:cs typeface="+mn-cs"/>
                </a:rPr>
                <a:t>执行环境</a:t>
              </a:r>
              <a:endParaRPr kumimoji="0" lang="zh-CN" altLang="en-US" sz="1100" b="0" i="0" u="none" strike="noStrike" kern="0" cap="none" spc="0" normalizeH="0" baseline="0" noProof="0" dirty="0">
                <a:ln>
                  <a:noFill/>
                </a:ln>
                <a:effectLst/>
                <a:uLnTx/>
                <a:uFillTx/>
                <a:latin typeface="+mn-ea"/>
                <a:cs typeface="+mn-cs"/>
              </a:endParaRPr>
            </a:p>
          </p:txBody>
        </p:sp>
        <p:sp>
          <p:nvSpPr>
            <p:cNvPr id="18" name="圆角矩形 17"/>
            <p:cNvSpPr/>
            <p:nvPr/>
          </p:nvSpPr>
          <p:spPr>
            <a:xfrm>
              <a:off x="2816325" y="2378354"/>
              <a:ext cx="1194725"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1D1D1A"/>
                  </a:solidFill>
                  <a:effectLst/>
                  <a:uLnTx/>
                  <a:uFillTx/>
                  <a:latin typeface="+mn-ea"/>
                  <a:cs typeface="+mn-cs"/>
                </a:rPr>
                <a:t>用例执行日志</a:t>
              </a:r>
              <a:endParaRPr kumimoji="0" lang="zh-CN" altLang="en-US" sz="1100" b="0" i="0" u="none" strike="noStrike" kern="0" cap="none" spc="0" normalizeH="0" baseline="0" noProof="0" dirty="0">
                <a:ln>
                  <a:noFill/>
                </a:ln>
                <a:solidFill>
                  <a:srgbClr val="1D1D1A"/>
                </a:solidFill>
                <a:effectLst/>
                <a:uLnTx/>
                <a:uFillTx/>
                <a:latin typeface="+mn-ea"/>
                <a:cs typeface="+mn-cs"/>
              </a:endParaRPr>
            </a:p>
          </p:txBody>
        </p:sp>
        <p:sp>
          <p:nvSpPr>
            <p:cNvPr id="19" name="圆角矩形 18"/>
            <p:cNvSpPr/>
            <p:nvPr/>
          </p:nvSpPr>
          <p:spPr>
            <a:xfrm>
              <a:off x="2674565" y="3344686"/>
              <a:ext cx="87645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1D1D1A"/>
                  </a:solidFill>
                  <a:effectLst/>
                  <a:uLnTx/>
                  <a:uFillTx/>
                  <a:latin typeface="+mn-ea"/>
                  <a:cs typeface="+mn-cs"/>
                </a:rPr>
                <a:t>业务日志</a:t>
              </a:r>
              <a:endParaRPr kumimoji="0" lang="zh-CN" altLang="en-US" sz="1100" b="0" i="0" u="none" strike="noStrike" kern="0" cap="none" spc="0" normalizeH="0" baseline="0" noProof="0" dirty="0">
                <a:ln>
                  <a:noFill/>
                </a:ln>
                <a:solidFill>
                  <a:srgbClr val="1D1D1A"/>
                </a:solidFill>
                <a:effectLst/>
                <a:uLnTx/>
                <a:uFillTx/>
                <a:latin typeface="+mn-ea"/>
                <a:cs typeface="+mn-cs"/>
              </a:endParaRPr>
            </a:p>
          </p:txBody>
        </p:sp>
        <p:sp>
          <p:nvSpPr>
            <p:cNvPr id="20" name="圆角矩形 19"/>
            <p:cNvSpPr/>
            <p:nvPr/>
          </p:nvSpPr>
          <p:spPr>
            <a:xfrm>
              <a:off x="3559010" y="1539547"/>
              <a:ext cx="876458" cy="224869"/>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effectLst/>
                  <a:uLnTx/>
                  <a:uFillTx/>
                  <a:latin typeface="+mn-ea"/>
                  <a:cs typeface="+mn-cs"/>
                </a:rPr>
                <a:t>服务自身</a:t>
              </a:r>
              <a:endParaRPr kumimoji="0" lang="zh-CN" altLang="en-US" sz="1100" b="0" i="0" u="none" strike="noStrike" kern="0" cap="none" spc="0" normalizeH="0" baseline="0" noProof="0" dirty="0">
                <a:ln>
                  <a:noFill/>
                </a:ln>
                <a:effectLst/>
                <a:uLnTx/>
                <a:uFillTx/>
                <a:latin typeface="+mn-ea"/>
                <a:cs typeface="+mn-cs"/>
              </a:endParaRPr>
            </a:p>
          </p:txBody>
        </p:sp>
        <p:sp>
          <p:nvSpPr>
            <p:cNvPr id="21" name="圆角矩形 20"/>
            <p:cNvSpPr/>
            <p:nvPr/>
          </p:nvSpPr>
          <p:spPr>
            <a:xfrm>
              <a:off x="4555237" y="1548873"/>
              <a:ext cx="1050426" cy="224868"/>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effectLst/>
                  <a:uLnTx/>
                  <a:uFillTx/>
                  <a:latin typeface="+mn-ea"/>
                  <a:cs typeface="+mn-cs"/>
                </a:rPr>
                <a:t>服务依赖系统</a:t>
              </a:r>
              <a:endParaRPr kumimoji="0" lang="zh-CN" altLang="en-US" sz="1100" b="0" i="0" u="none" strike="noStrike" kern="0" cap="none" spc="0" normalizeH="0" baseline="0" noProof="0" dirty="0">
                <a:ln>
                  <a:noFill/>
                </a:ln>
                <a:effectLst/>
                <a:uLnTx/>
                <a:uFillTx/>
                <a:latin typeface="+mn-ea"/>
                <a:cs typeface="+mn-cs"/>
              </a:endParaRPr>
            </a:p>
          </p:txBody>
        </p:sp>
        <p:sp>
          <p:nvSpPr>
            <p:cNvPr id="22" name="圆角矩形 21"/>
            <p:cNvSpPr/>
            <p:nvPr/>
          </p:nvSpPr>
          <p:spPr>
            <a:xfrm>
              <a:off x="2812551" y="1969443"/>
              <a:ext cx="116218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1D1D1A"/>
                  </a:solidFill>
                  <a:effectLst/>
                  <a:uLnTx/>
                  <a:uFillTx/>
                  <a:latin typeface="+mn-ea"/>
                  <a:cs typeface="+mn-cs"/>
                </a:rPr>
                <a:t>用例脚本</a:t>
              </a:r>
              <a:endParaRPr kumimoji="0" lang="zh-CN" altLang="en-US" sz="1100" b="0" i="0" u="none" strike="noStrike" kern="0" cap="none" spc="0" normalizeH="0" baseline="0" noProof="0" dirty="0">
                <a:ln>
                  <a:noFill/>
                </a:ln>
                <a:solidFill>
                  <a:srgbClr val="1D1D1A"/>
                </a:solidFill>
                <a:effectLst/>
                <a:uLnTx/>
                <a:uFillTx/>
                <a:latin typeface="+mn-ea"/>
                <a:cs typeface="+mn-cs"/>
              </a:endParaRPr>
            </a:p>
          </p:txBody>
        </p:sp>
        <p:sp>
          <p:nvSpPr>
            <p:cNvPr id="23" name="圆角矩形 22"/>
            <p:cNvSpPr/>
            <p:nvPr/>
          </p:nvSpPr>
          <p:spPr>
            <a:xfrm>
              <a:off x="3638503" y="3323627"/>
              <a:ext cx="1108862"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100" kern="0" dirty="0">
                  <a:solidFill>
                    <a:srgbClr val="1D1D1A"/>
                  </a:solidFill>
                  <a:latin typeface="+mn-ea"/>
                </a:rPr>
                <a:t>用例覆盖代码</a:t>
              </a:r>
              <a:endParaRPr kumimoji="0" lang="zh-CN" altLang="en-US" sz="1100" b="0" i="0" u="none" strike="noStrike" kern="0" cap="none" spc="0" normalizeH="0" baseline="0" noProof="0" dirty="0">
                <a:ln>
                  <a:noFill/>
                </a:ln>
                <a:solidFill>
                  <a:srgbClr val="1D1D1A"/>
                </a:solidFill>
                <a:effectLst/>
                <a:uLnTx/>
                <a:uFillTx/>
                <a:latin typeface="+mn-ea"/>
              </a:endParaRPr>
            </a:p>
          </p:txBody>
        </p:sp>
        <p:sp>
          <p:nvSpPr>
            <p:cNvPr id="24" name="圆角矩形 23"/>
            <p:cNvSpPr/>
            <p:nvPr/>
          </p:nvSpPr>
          <p:spPr>
            <a:xfrm>
              <a:off x="4189294" y="1948534"/>
              <a:ext cx="1214487"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1D1D1A"/>
                  </a:solidFill>
                  <a:effectLst/>
                  <a:uLnTx/>
                  <a:uFillTx/>
                  <a:latin typeface="+mn-ea"/>
                  <a:cs typeface="+mn-cs"/>
                </a:rPr>
                <a:t>调用链日志</a:t>
              </a:r>
              <a:endParaRPr kumimoji="0" lang="zh-CN" altLang="en-US" sz="1100" b="0" i="0" u="none" strike="noStrike" kern="0" cap="none" spc="0" normalizeH="0" baseline="0" noProof="0" dirty="0">
                <a:ln>
                  <a:noFill/>
                </a:ln>
                <a:solidFill>
                  <a:srgbClr val="1D1D1A"/>
                </a:solidFill>
                <a:effectLst/>
                <a:uLnTx/>
                <a:uFillTx/>
                <a:latin typeface="+mn-ea"/>
                <a:cs typeface="+mn-cs"/>
              </a:endParaRPr>
            </a:p>
          </p:txBody>
        </p:sp>
        <p:sp>
          <p:nvSpPr>
            <p:cNvPr id="25" name="圆角矩形 24"/>
            <p:cNvSpPr/>
            <p:nvPr/>
          </p:nvSpPr>
          <p:spPr>
            <a:xfrm>
              <a:off x="4835598" y="3323627"/>
              <a:ext cx="786827"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100" kern="0" noProof="0" dirty="0">
                  <a:solidFill>
                    <a:srgbClr val="1D1D1A"/>
                  </a:solidFill>
                  <a:latin typeface="+mn-ea"/>
                </a:rPr>
                <a:t>业务</a:t>
              </a:r>
              <a:r>
                <a:rPr kumimoji="0" lang="zh-CN" altLang="en-US" sz="1100" b="0" i="0" u="none" strike="noStrike" kern="0" cap="none" spc="0" normalizeH="0" baseline="0" noProof="0" dirty="0">
                  <a:ln>
                    <a:noFill/>
                  </a:ln>
                  <a:solidFill>
                    <a:srgbClr val="1D1D1A"/>
                  </a:solidFill>
                  <a:effectLst/>
                  <a:uLnTx/>
                  <a:uFillTx/>
                  <a:latin typeface="+mn-ea"/>
                </a:rPr>
                <a:t>配置</a:t>
              </a:r>
              <a:endParaRPr kumimoji="0" lang="zh-CN" altLang="en-US" sz="1100" b="0" i="0" u="none" strike="noStrike" kern="0" cap="none" spc="0" normalizeH="0" baseline="0" noProof="0" dirty="0">
                <a:ln>
                  <a:noFill/>
                </a:ln>
                <a:solidFill>
                  <a:srgbClr val="1D1D1A"/>
                </a:solidFill>
                <a:effectLst/>
                <a:uLnTx/>
                <a:uFillTx/>
                <a:latin typeface="+mn-ea"/>
              </a:endParaRPr>
            </a:p>
          </p:txBody>
        </p:sp>
        <p:sp>
          <p:nvSpPr>
            <p:cNvPr id="26" name="圆角矩形 25"/>
            <p:cNvSpPr/>
            <p:nvPr/>
          </p:nvSpPr>
          <p:spPr>
            <a:xfrm>
              <a:off x="4170744" y="2357375"/>
              <a:ext cx="123303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1D1D1A"/>
                  </a:solidFill>
                  <a:effectLst/>
                  <a:uLnTx/>
                  <a:uFillTx/>
                  <a:latin typeface="+mn-ea"/>
                  <a:cs typeface="+mn-cs"/>
                </a:rPr>
                <a:t>流水线部署参数</a:t>
              </a:r>
              <a:endParaRPr kumimoji="0" lang="zh-CN" altLang="en-US" sz="1100" b="0" i="0" u="none" strike="noStrike" kern="0" cap="none" spc="0" normalizeH="0" baseline="0" noProof="0" dirty="0">
                <a:ln>
                  <a:noFill/>
                </a:ln>
                <a:solidFill>
                  <a:srgbClr val="1D1D1A"/>
                </a:solidFill>
                <a:effectLst/>
                <a:uLnTx/>
                <a:uFillTx/>
                <a:latin typeface="+mn-ea"/>
                <a:cs typeface="+mn-cs"/>
              </a:endParaRPr>
            </a:p>
          </p:txBody>
        </p:sp>
        <p:sp>
          <p:nvSpPr>
            <p:cNvPr id="27" name="圆角矩形 26"/>
            <p:cNvSpPr/>
            <p:nvPr/>
          </p:nvSpPr>
          <p:spPr>
            <a:xfrm>
              <a:off x="2725718" y="2891587"/>
              <a:ext cx="2842103" cy="23103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effectLst/>
                  <a:uLnTx/>
                  <a:uFillTx/>
                  <a:latin typeface="+mn-ea"/>
                  <a:cs typeface="+mn-cs"/>
                </a:rPr>
                <a:t>失败用例分析</a:t>
              </a:r>
              <a:r>
                <a:rPr lang="zh-CN" altLang="en-US" sz="1100" kern="0" dirty="0">
                  <a:latin typeface="+mn-ea"/>
                </a:rPr>
                <a:t>服务</a:t>
              </a:r>
              <a:endParaRPr kumimoji="0" lang="zh-CN" altLang="en-US" sz="1100" b="0" i="0" u="none" strike="noStrike" kern="0" cap="none" spc="0" normalizeH="0" baseline="0" noProof="0" dirty="0">
                <a:ln>
                  <a:noFill/>
                </a:ln>
                <a:effectLst/>
                <a:uLnTx/>
                <a:uFillTx/>
                <a:latin typeface="+mn-ea"/>
              </a:endParaRPr>
            </a:p>
          </p:txBody>
        </p:sp>
        <p:sp>
          <p:nvSpPr>
            <p:cNvPr id="28" name="圆角矩形 27"/>
            <p:cNvSpPr/>
            <p:nvPr/>
          </p:nvSpPr>
          <p:spPr>
            <a:xfrm>
              <a:off x="4392329" y="4023793"/>
              <a:ext cx="876458" cy="26458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effectLst/>
                  <a:uLnTx/>
                  <a:uFillTx/>
                  <a:latin typeface="+mn-ea"/>
                  <a:cs typeface="+mn-cs"/>
                </a:rPr>
                <a:t>Service</a:t>
              </a:r>
              <a:endParaRPr kumimoji="0" lang="zh-CN" altLang="en-US" sz="1100" b="0" i="0" u="none" strike="noStrike" kern="0" cap="none" spc="0" normalizeH="0" baseline="0" noProof="0" dirty="0">
                <a:ln>
                  <a:noFill/>
                </a:ln>
                <a:effectLst/>
                <a:uLnTx/>
                <a:uFillTx/>
                <a:latin typeface="+mn-ea"/>
                <a:cs typeface="+mn-cs"/>
              </a:endParaRPr>
            </a:p>
          </p:txBody>
        </p:sp>
        <p:sp>
          <p:nvSpPr>
            <p:cNvPr id="29" name="圆角矩形 28"/>
            <p:cNvSpPr/>
            <p:nvPr/>
          </p:nvSpPr>
          <p:spPr>
            <a:xfrm>
              <a:off x="3382936" y="4024303"/>
              <a:ext cx="876458" cy="264025"/>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a:ln>
                    <a:noFill/>
                  </a:ln>
                  <a:solidFill>
                    <a:srgbClr val="1D1D1A"/>
                  </a:solidFill>
                  <a:effectLst/>
                  <a:uLnTx/>
                  <a:uFillTx/>
                  <a:latin typeface="+mn-ea"/>
                  <a:cs typeface="+mn-cs"/>
                </a:rPr>
                <a:t>JavaAgent</a:t>
              </a:r>
              <a:endParaRPr kumimoji="0" lang="zh-CN" altLang="en-US" sz="1100" b="1" i="0" u="none" strike="noStrike" kern="0" cap="none" spc="0" normalizeH="0" baseline="0" noProof="0" dirty="0">
                <a:ln>
                  <a:noFill/>
                </a:ln>
                <a:solidFill>
                  <a:srgbClr val="1D1D1A"/>
                </a:solidFill>
                <a:effectLst/>
                <a:uLnTx/>
                <a:uFillTx/>
                <a:latin typeface="+mn-ea"/>
                <a:cs typeface="+mn-cs"/>
              </a:endParaRPr>
            </a:p>
          </p:txBody>
        </p:sp>
        <p:cxnSp>
          <p:nvCxnSpPr>
            <p:cNvPr id="30" name="直接箭头连接符 69"/>
            <p:cNvCxnSpPr>
              <a:stCxn id="29" idx="3"/>
              <a:endCxn id="28" idx="1"/>
            </p:cNvCxnSpPr>
            <p:nvPr/>
          </p:nvCxnSpPr>
          <p:spPr>
            <a:xfrm flipV="1">
              <a:off x="4259394" y="4156087"/>
              <a:ext cx="132935" cy="229"/>
            </a:xfrm>
            <a:prstGeom prst="straightConnector1">
              <a:avLst/>
            </a:prstGeom>
            <a:noFill/>
            <a:ln w="6350" cap="flat" cmpd="sng" algn="ctr">
              <a:solidFill>
                <a:srgbClr val="0070C0"/>
              </a:solidFill>
              <a:prstDash val="solid"/>
              <a:miter lim="800000"/>
              <a:tailEnd type="triangle"/>
            </a:ln>
            <a:effectLst/>
          </p:spPr>
        </p:cxnSp>
        <p:sp>
          <p:nvSpPr>
            <p:cNvPr id="31" name="上箭头 30"/>
            <p:cNvSpPr/>
            <p:nvPr/>
          </p:nvSpPr>
          <p:spPr>
            <a:xfrm>
              <a:off x="4275727" y="3677066"/>
              <a:ext cx="236694" cy="304502"/>
            </a:xfrm>
            <a:prstGeom prst="up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2" name="上箭头 31"/>
            <p:cNvSpPr/>
            <p:nvPr/>
          </p:nvSpPr>
          <p:spPr>
            <a:xfrm>
              <a:off x="4251851" y="3150270"/>
              <a:ext cx="236694" cy="151040"/>
            </a:xfrm>
            <a:prstGeom prst="up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3" name="圆角矩形 32"/>
            <p:cNvSpPr/>
            <p:nvPr/>
          </p:nvSpPr>
          <p:spPr>
            <a:xfrm>
              <a:off x="2713482" y="1847556"/>
              <a:ext cx="2782653" cy="905539"/>
            </a:xfrm>
            <a:prstGeom prst="roundRect">
              <a:avLst/>
            </a:prstGeom>
            <a:noFill/>
            <a:ln w="12700" cap="flat" cmpd="sng" algn="ctr">
              <a:solidFill>
                <a:srgbClr val="0070C0"/>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4" name="下箭头 33"/>
            <p:cNvSpPr/>
            <p:nvPr/>
          </p:nvSpPr>
          <p:spPr>
            <a:xfrm>
              <a:off x="4248338" y="2631644"/>
              <a:ext cx="236694" cy="236090"/>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60" name="文本框 59"/>
            <p:cNvSpPr txBox="1"/>
            <p:nvPr/>
          </p:nvSpPr>
          <p:spPr>
            <a:xfrm>
              <a:off x="3508626" y="3688091"/>
              <a:ext cx="780661" cy="261610"/>
            </a:xfrm>
            <a:prstGeom prst="rect">
              <a:avLst/>
            </a:prstGeom>
            <a:noFill/>
          </p:spPr>
          <p:txBody>
            <a:bodyPr wrap="square" rtlCol="0">
              <a:spAutoFit/>
            </a:bodyPr>
            <a:lstStyle/>
            <a:p>
              <a:pPr algn="ctr"/>
              <a:r>
                <a:rPr lang="zh-CN" altLang="en-US" sz="1100" dirty="0"/>
                <a:t>单用例级</a:t>
              </a:r>
              <a:endParaRPr lang="zh-CN" altLang="en-US" sz="1100"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基于形式化语言的</a:t>
            </a:r>
            <a:r>
              <a:rPr lang="en-US" altLang="zh-CN" dirty="0"/>
              <a:t>API</a:t>
            </a:r>
            <a:r>
              <a:rPr lang="zh-CN" altLang="en-US" dirty="0"/>
              <a:t>智能测试</a:t>
            </a:r>
            <a:endParaRPr kumimoji="1" lang="zh-CN" altLang="en-US" dirty="0"/>
          </a:p>
        </p:txBody>
      </p:sp>
      <p:sp>
        <p:nvSpPr>
          <p:cNvPr id="4" name="矩形 3"/>
          <p:cNvSpPr/>
          <p:nvPr/>
        </p:nvSpPr>
        <p:spPr bwMode="auto">
          <a:xfrm>
            <a:off x="246289" y="2148603"/>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100" b="1" kern="0" dirty="0">
                <a:solidFill>
                  <a:schemeClr val="bg1"/>
                </a:solidFill>
                <a:latin typeface="微软雅黑" panose="020B0503020204020204" pitchFamily="34" charset="-122"/>
                <a:ea typeface="微软雅黑" panose="020B0503020204020204" pitchFamily="34" charset="-122"/>
              </a:rPr>
              <a:t>问题反馈</a:t>
            </a:r>
            <a:endParaRPr lang="zh-CN" altLang="en-US" sz="1100" b="1" kern="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bwMode="auto">
          <a:xfrm>
            <a:off x="246289" y="2510612"/>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100" b="1" kern="0" dirty="0">
                <a:solidFill>
                  <a:schemeClr val="bg1"/>
                </a:solidFill>
                <a:latin typeface="微软雅黑" panose="020B0503020204020204" pitchFamily="34" charset="-122"/>
              </a:rPr>
              <a:t>执行日志</a:t>
            </a:r>
            <a:endParaRPr lang="zh-CN" altLang="en-US" sz="1100" b="1" kern="0" dirty="0">
              <a:solidFill>
                <a:schemeClr val="bg1"/>
              </a:solidFill>
              <a:latin typeface="微软雅黑" panose="020B0503020204020204" pitchFamily="34" charset="-122"/>
            </a:endParaRPr>
          </a:p>
        </p:txBody>
      </p:sp>
      <p:sp>
        <p:nvSpPr>
          <p:cNvPr id="6" name="矩形 5"/>
          <p:cNvSpPr/>
          <p:nvPr/>
        </p:nvSpPr>
        <p:spPr bwMode="auto">
          <a:xfrm>
            <a:off x="235425" y="2824132"/>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100" b="1" kern="0" dirty="0">
                <a:solidFill>
                  <a:schemeClr val="bg1"/>
                </a:solidFill>
                <a:latin typeface="微软雅黑" panose="020B0503020204020204" pitchFamily="34" charset="-122"/>
              </a:rPr>
              <a:t>在线数据</a:t>
            </a:r>
            <a:endParaRPr lang="zh-CN" altLang="en-US" sz="1100" b="1" kern="0" dirty="0">
              <a:solidFill>
                <a:schemeClr val="bg1"/>
              </a:solidFill>
              <a:latin typeface="微软雅黑" panose="020B0503020204020204" pitchFamily="34" charset="-122"/>
            </a:endParaRPr>
          </a:p>
        </p:txBody>
      </p:sp>
      <p:sp>
        <p:nvSpPr>
          <p:cNvPr id="7" name="矩形 6"/>
          <p:cNvSpPr/>
          <p:nvPr/>
        </p:nvSpPr>
        <p:spPr bwMode="auto">
          <a:xfrm>
            <a:off x="232613" y="3148465"/>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100" b="1" kern="0" dirty="0">
                <a:solidFill>
                  <a:schemeClr val="bg1"/>
                </a:solidFill>
                <a:latin typeface="微软雅黑" panose="020B0503020204020204" pitchFamily="34" charset="-122"/>
              </a:rPr>
              <a:t>交付场景</a:t>
            </a:r>
            <a:endParaRPr lang="zh-CN" altLang="en-US" sz="1100" b="1" kern="0" dirty="0">
              <a:solidFill>
                <a:schemeClr val="bg1"/>
              </a:solidFill>
              <a:latin typeface="微软雅黑" panose="020B0503020204020204" pitchFamily="34" charset="-122"/>
            </a:endParaRPr>
          </a:p>
        </p:txBody>
      </p:sp>
      <p:sp>
        <p:nvSpPr>
          <p:cNvPr id="8" name="矩形 7"/>
          <p:cNvSpPr/>
          <p:nvPr/>
        </p:nvSpPr>
        <p:spPr bwMode="auto">
          <a:xfrm>
            <a:off x="218065" y="3694813"/>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100" b="1" kern="0" dirty="0">
                <a:solidFill>
                  <a:schemeClr val="bg1"/>
                </a:solidFill>
                <a:latin typeface="微软雅黑" panose="020B0503020204020204" pitchFamily="34" charset="-122"/>
              </a:rPr>
              <a:t>测试数据</a:t>
            </a:r>
            <a:endParaRPr lang="zh-CN" altLang="en-US" sz="1100" b="1" kern="0" dirty="0">
              <a:solidFill>
                <a:schemeClr val="bg1"/>
              </a:solidFill>
              <a:latin typeface="微软雅黑" panose="020B0503020204020204" pitchFamily="34" charset="-122"/>
            </a:endParaRPr>
          </a:p>
        </p:txBody>
      </p:sp>
      <p:sp>
        <p:nvSpPr>
          <p:cNvPr id="9" name="文本框 8"/>
          <p:cNvSpPr txBox="1"/>
          <p:nvPr/>
        </p:nvSpPr>
        <p:spPr>
          <a:xfrm>
            <a:off x="584191" y="3454484"/>
            <a:ext cx="351790" cy="263644"/>
          </a:xfrm>
          <a:prstGeom prst="rect">
            <a:avLst/>
          </a:prstGeom>
          <a:noFill/>
        </p:spPr>
        <p:txBody>
          <a:bodyPr vert="eaVert" wrap="square" rtlCol="0">
            <a:spAutoFit/>
          </a:bodyPr>
          <a:lstStyle/>
          <a:p>
            <a:pPr>
              <a:spcAft>
                <a:spcPts val="0"/>
              </a:spcAft>
            </a:pPr>
            <a:r>
              <a:rPr lang="en-US" altLang="zh-CN" sz="1100" dirty="0"/>
              <a:t>…</a:t>
            </a:r>
            <a:endParaRPr lang="zh-CN" altLang="en-US" sz="1100" dirty="0"/>
          </a:p>
        </p:txBody>
      </p:sp>
      <p:sp>
        <p:nvSpPr>
          <p:cNvPr id="10" name="流程图: 磁盘 61"/>
          <p:cNvSpPr/>
          <p:nvPr/>
        </p:nvSpPr>
        <p:spPr bwMode="auto">
          <a:xfrm>
            <a:off x="1600597" y="1409039"/>
            <a:ext cx="806333" cy="629357"/>
          </a:xfrm>
          <a:prstGeom prst="flowChartMagneticDisk">
            <a:avLst/>
          </a:prstGeom>
          <a:solidFill>
            <a:schemeClr val="accent1"/>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ea typeface="微软雅黑" panose="020B0503020204020204" pitchFamily="34" charset="-122"/>
                <a:sym typeface="+mn-ea"/>
              </a:rPr>
              <a:t>特征提取规则库</a:t>
            </a:r>
            <a:endParaRPr lang="zh-CN" altLang="en-US" sz="895" kern="0" dirty="0">
              <a:solidFill>
                <a:schemeClr val="bg1"/>
              </a:solidFill>
              <a:latin typeface="微软雅黑" panose="020B0503020204020204" pitchFamily="34" charset="-122"/>
              <a:ea typeface="微软雅黑" panose="020B0503020204020204" pitchFamily="34" charset="-122"/>
            </a:endParaRPr>
          </a:p>
        </p:txBody>
      </p:sp>
      <p:sp>
        <p:nvSpPr>
          <p:cNvPr id="11" name="流程图: 磁盘 62"/>
          <p:cNvSpPr/>
          <p:nvPr/>
        </p:nvSpPr>
        <p:spPr bwMode="auto">
          <a:xfrm>
            <a:off x="2486252" y="1416662"/>
            <a:ext cx="755660" cy="628219"/>
          </a:xfrm>
          <a:prstGeom prst="flowChartMagneticDisk">
            <a:avLst/>
          </a:prstGeom>
          <a:solidFill>
            <a:schemeClr val="accent1"/>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ea typeface="微软雅黑" panose="020B0503020204020204" pitchFamily="34" charset="-122"/>
                <a:sym typeface="+mn-ea"/>
              </a:rPr>
              <a:t>数据清洗模型库</a:t>
            </a:r>
            <a:endParaRPr lang="zh-CN" altLang="en-US" sz="895" kern="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1823187" y="2731314"/>
            <a:ext cx="1213339" cy="225589"/>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特征数据清洗</a:t>
            </a:r>
            <a:endParaRPr lang="zh-CN" altLang="en-US" sz="895" kern="0" dirty="0">
              <a:solidFill>
                <a:schemeClr val="bg1"/>
              </a:solidFill>
              <a:latin typeface="微软雅黑" panose="020B0503020204020204" pitchFamily="34" charset="-122"/>
            </a:endParaRPr>
          </a:p>
        </p:txBody>
      </p:sp>
      <p:cxnSp>
        <p:nvCxnSpPr>
          <p:cNvPr id="13" name="连接符: 肘形 3"/>
          <p:cNvCxnSpPr>
            <a:stCxn id="4" idx="3"/>
            <a:endCxn id="12" idx="1"/>
          </p:cNvCxnSpPr>
          <p:nvPr/>
        </p:nvCxnSpPr>
        <p:spPr>
          <a:xfrm>
            <a:off x="1247960" y="2261398"/>
            <a:ext cx="575227" cy="5827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6"/>
          <p:cNvCxnSpPr>
            <a:stCxn id="8" idx="3"/>
            <a:endCxn id="12" idx="1"/>
          </p:cNvCxnSpPr>
          <p:nvPr/>
        </p:nvCxnSpPr>
        <p:spPr>
          <a:xfrm flipV="1">
            <a:off x="1219736" y="2844109"/>
            <a:ext cx="603451" cy="96349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箭头: 上下 9"/>
          <p:cNvSpPr/>
          <p:nvPr/>
        </p:nvSpPr>
        <p:spPr>
          <a:xfrm>
            <a:off x="1942031" y="2066021"/>
            <a:ext cx="159964" cy="6556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箭头: 上下 64"/>
          <p:cNvSpPr/>
          <p:nvPr/>
        </p:nvSpPr>
        <p:spPr>
          <a:xfrm>
            <a:off x="2768357" y="2060545"/>
            <a:ext cx="167720" cy="6493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bwMode="auto">
          <a:xfrm>
            <a:off x="3182710" y="2726805"/>
            <a:ext cx="715705" cy="225589"/>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去量纲化</a:t>
            </a:r>
            <a:endParaRPr lang="zh-CN" altLang="en-US" sz="895" kern="0" dirty="0">
              <a:solidFill>
                <a:schemeClr val="bg1"/>
              </a:solidFill>
              <a:latin typeface="微软雅黑" panose="020B0503020204020204" pitchFamily="34" charset="-122"/>
            </a:endParaRPr>
          </a:p>
        </p:txBody>
      </p:sp>
      <p:cxnSp>
        <p:nvCxnSpPr>
          <p:cNvPr id="18" name="直接箭头连接符 13"/>
          <p:cNvCxnSpPr>
            <a:stCxn id="12" idx="3"/>
            <a:endCxn id="17" idx="1"/>
          </p:cNvCxnSpPr>
          <p:nvPr/>
        </p:nvCxnSpPr>
        <p:spPr>
          <a:xfrm flipV="1">
            <a:off x="3036525" y="2839600"/>
            <a:ext cx="146185" cy="4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矩形 140"/>
          <p:cNvSpPr/>
          <p:nvPr/>
        </p:nvSpPr>
        <p:spPr bwMode="auto">
          <a:xfrm>
            <a:off x="4196476" y="2211162"/>
            <a:ext cx="1072042" cy="229906"/>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模型参数训练</a:t>
            </a:r>
            <a:endParaRPr lang="en-US" sz="895" kern="0" dirty="0">
              <a:solidFill>
                <a:schemeClr val="bg1"/>
              </a:solidFill>
              <a:latin typeface="微软雅黑" panose="020B0503020204020204" pitchFamily="34" charset="-122"/>
            </a:endParaRPr>
          </a:p>
        </p:txBody>
      </p:sp>
      <p:cxnSp>
        <p:nvCxnSpPr>
          <p:cNvPr id="20" name="直接箭头连接符 76"/>
          <p:cNvCxnSpPr>
            <a:endCxn id="19" idx="1"/>
          </p:cNvCxnSpPr>
          <p:nvPr/>
        </p:nvCxnSpPr>
        <p:spPr>
          <a:xfrm>
            <a:off x="4058380" y="2326115"/>
            <a:ext cx="138096"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140"/>
          <p:cNvSpPr/>
          <p:nvPr/>
        </p:nvSpPr>
        <p:spPr bwMode="auto">
          <a:xfrm>
            <a:off x="3241912" y="2214229"/>
            <a:ext cx="806333" cy="229906"/>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数据样本集</a:t>
            </a:r>
            <a:endParaRPr lang="en-US" sz="895" kern="0" dirty="0">
              <a:solidFill>
                <a:schemeClr val="bg1"/>
              </a:solidFill>
              <a:latin typeface="微软雅黑" panose="020B0503020204020204" pitchFamily="34" charset="-122"/>
            </a:endParaRPr>
          </a:p>
        </p:txBody>
      </p:sp>
      <p:cxnSp>
        <p:nvCxnSpPr>
          <p:cNvPr id="22" name="连接符: 肘形 66"/>
          <p:cNvCxnSpPr>
            <a:stCxn id="12" idx="0"/>
            <a:endCxn id="21" idx="1"/>
          </p:cNvCxnSpPr>
          <p:nvPr/>
        </p:nvCxnSpPr>
        <p:spPr>
          <a:xfrm rot="5400000" flipH="1" flipV="1">
            <a:off x="2634818" y="2124221"/>
            <a:ext cx="402132" cy="812056"/>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81"/>
          <p:cNvCxnSpPr>
            <a:stCxn id="19" idx="2"/>
          </p:cNvCxnSpPr>
          <p:nvPr/>
        </p:nvCxnSpPr>
        <p:spPr>
          <a:xfrm>
            <a:off x="4732497" y="2441068"/>
            <a:ext cx="2147" cy="2857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140"/>
          <p:cNvSpPr/>
          <p:nvPr/>
        </p:nvSpPr>
        <p:spPr bwMode="auto">
          <a:xfrm>
            <a:off x="4196475" y="2723394"/>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真实数据学习</a:t>
            </a:r>
            <a:endParaRPr lang="en-US" sz="895" kern="0" dirty="0">
              <a:solidFill>
                <a:schemeClr val="bg1"/>
              </a:solidFill>
              <a:latin typeface="微软雅黑" panose="020B0503020204020204" pitchFamily="34" charset="-122"/>
            </a:endParaRPr>
          </a:p>
        </p:txBody>
      </p:sp>
      <p:cxnSp>
        <p:nvCxnSpPr>
          <p:cNvPr id="25" name="直接箭头连接符 84"/>
          <p:cNvCxnSpPr/>
          <p:nvPr/>
        </p:nvCxnSpPr>
        <p:spPr>
          <a:xfrm flipV="1">
            <a:off x="3919096" y="2838346"/>
            <a:ext cx="265865" cy="5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矩形 140"/>
          <p:cNvSpPr/>
          <p:nvPr/>
        </p:nvSpPr>
        <p:spPr bwMode="auto">
          <a:xfrm>
            <a:off x="4171884" y="1479247"/>
            <a:ext cx="1667725" cy="229906"/>
          </a:xfrm>
          <a:prstGeom prst="rect">
            <a:avLst/>
          </a:prstGeom>
          <a:solidFill>
            <a:srgbClr val="00B0F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1400" b="1" kern="0" dirty="0">
                <a:solidFill>
                  <a:schemeClr val="bg1"/>
                </a:solidFill>
                <a:latin typeface="微软雅黑" panose="020B0503020204020204" pitchFamily="34" charset="-122"/>
              </a:rPr>
              <a:t>强化学习</a:t>
            </a:r>
            <a:endParaRPr lang="en-US" sz="1400" b="1" kern="0" dirty="0">
              <a:solidFill>
                <a:schemeClr val="bg1"/>
              </a:solidFill>
              <a:latin typeface="微软雅黑" panose="020B0503020204020204" pitchFamily="34" charset="-122"/>
            </a:endParaRPr>
          </a:p>
        </p:txBody>
      </p:sp>
      <p:cxnSp>
        <p:nvCxnSpPr>
          <p:cNvPr id="27" name="直接箭头连接符 93"/>
          <p:cNvCxnSpPr/>
          <p:nvPr/>
        </p:nvCxnSpPr>
        <p:spPr>
          <a:xfrm>
            <a:off x="4721640" y="1709153"/>
            <a:ext cx="6438" cy="524587"/>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012923" y="1812703"/>
            <a:ext cx="844270" cy="275590"/>
          </a:xfrm>
          <a:prstGeom prst="rect">
            <a:avLst/>
          </a:prstGeom>
          <a:noFill/>
        </p:spPr>
        <p:txBody>
          <a:bodyPr wrap="square" rtlCol="0">
            <a:spAutoFit/>
          </a:bodyPr>
          <a:lstStyle/>
          <a:p>
            <a:pPr>
              <a:spcAft>
                <a:spcPts val="0"/>
              </a:spcAft>
            </a:pPr>
            <a:r>
              <a:rPr lang="zh-CN" altLang="en-US" sz="1200" dirty="0">
                <a:solidFill>
                  <a:schemeClr val="accent1"/>
                </a:solidFill>
              </a:rPr>
              <a:t>加速学习</a:t>
            </a:r>
            <a:endParaRPr lang="zh-CN" altLang="en-US" sz="1200" dirty="0">
              <a:solidFill>
                <a:schemeClr val="accent1"/>
              </a:solidFill>
            </a:endParaRPr>
          </a:p>
        </p:txBody>
      </p:sp>
      <p:sp>
        <p:nvSpPr>
          <p:cNvPr id="29" name="文本框 28"/>
          <p:cNvSpPr txBox="1"/>
          <p:nvPr/>
        </p:nvSpPr>
        <p:spPr>
          <a:xfrm>
            <a:off x="2112129" y="2387729"/>
            <a:ext cx="737086" cy="218440"/>
          </a:xfrm>
          <a:prstGeom prst="rect">
            <a:avLst/>
          </a:prstGeom>
          <a:noFill/>
        </p:spPr>
        <p:txBody>
          <a:bodyPr wrap="square" rtlCol="0">
            <a:spAutoFit/>
          </a:bodyPr>
          <a:lstStyle>
            <a:defPPr>
              <a:defRPr lang="zh-CN"/>
            </a:defPPr>
            <a:lvl1pPr>
              <a:defRPr sz="1100" b="1">
                <a:solidFill>
                  <a:srgbClr val="C00000"/>
                </a:solidFill>
              </a:defRPr>
            </a:lvl1pPr>
          </a:lstStyle>
          <a:p>
            <a:pPr>
              <a:spcAft>
                <a:spcPts val="0"/>
              </a:spcAft>
            </a:pPr>
            <a:r>
              <a:rPr lang="zh-CN" altLang="en-US" sz="825" b="0" dirty="0">
                <a:solidFill>
                  <a:schemeClr val="accent1"/>
                </a:solidFill>
              </a:rPr>
              <a:t>周期性同步</a:t>
            </a:r>
            <a:endParaRPr lang="zh-CN" altLang="en-US" sz="825" b="0" dirty="0">
              <a:solidFill>
                <a:schemeClr val="accent1"/>
              </a:solidFill>
            </a:endParaRPr>
          </a:p>
        </p:txBody>
      </p:sp>
      <p:sp>
        <p:nvSpPr>
          <p:cNvPr id="30" name="矩形 140"/>
          <p:cNvSpPr/>
          <p:nvPr/>
        </p:nvSpPr>
        <p:spPr bwMode="auto">
          <a:xfrm>
            <a:off x="5631399" y="2211162"/>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测试覆盖度组合</a:t>
            </a:r>
            <a:endParaRPr lang="en-US" sz="895" kern="0" dirty="0">
              <a:solidFill>
                <a:schemeClr val="bg1"/>
              </a:solidFill>
              <a:latin typeface="微软雅黑" panose="020B0503020204020204" pitchFamily="34" charset="-122"/>
            </a:endParaRPr>
          </a:p>
        </p:txBody>
      </p:sp>
      <p:sp>
        <p:nvSpPr>
          <p:cNvPr id="31" name="矩形 140"/>
          <p:cNvSpPr/>
          <p:nvPr/>
        </p:nvSpPr>
        <p:spPr bwMode="auto">
          <a:xfrm>
            <a:off x="5640670" y="2559994"/>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en-US" altLang="zh-CN" sz="895" kern="0" dirty="0">
                <a:solidFill>
                  <a:schemeClr val="bg1"/>
                </a:solidFill>
                <a:latin typeface="微软雅黑" panose="020B0503020204020204" pitchFamily="34" charset="-122"/>
              </a:rPr>
              <a:t>API</a:t>
            </a:r>
            <a:r>
              <a:rPr lang="zh-CN" altLang="en-US" sz="895" kern="0" dirty="0">
                <a:solidFill>
                  <a:schemeClr val="bg1"/>
                </a:solidFill>
                <a:latin typeface="微软雅黑" panose="020B0503020204020204" pitchFamily="34" charset="-122"/>
              </a:rPr>
              <a:t>参数关联分析</a:t>
            </a:r>
            <a:endParaRPr lang="en-US" sz="895" kern="0" dirty="0">
              <a:solidFill>
                <a:schemeClr val="bg1"/>
              </a:solidFill>
              <a:latin typeface="微软雅黑" panose="020B0503020204020204" pitchFamily="34" charset="-122"/>
            </a:endParaRPr>
          </a:p>
        </p:txBody>
      </p:sp>
      <p:sp>
        <p:nvSpPr>
          <p:cNvPr id="32" name="矩形 140"/>
          <p:cNvSpPr/>
          <p:nvPr/>
        </p:nvSpPr>
        <p:spPr bwMode="auto">
          <a:xfrm>
            <a:off x="5631399" y="2891250"/>
            <a:ext cx="1072042" cy="293287"/>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变更</a:t>
            </a:r>
            <a:r>
              <a:rPr lang="en-US" altLang="zh-CN" sz="895" kern="0" dirty="0">
                <a:solidFill>
                  <a:schemeClr val="bg1"/>
                </a:solidFill>
                <a:latin typeface="微软雅黑" panose="020B0503020204020204" pitchFamily="34" charset="-122"/>
              </a:rPr>
              <a:t>-</a:t>
            </a:r>
            <a:r>
              <a:rPr lang="zh-CN" altLang="en-US" sz="895" kern="0" dirty="0">
                <a:solidFill>
                  <a:schemeClr val="bg1"/>
                </a:solidFill>
                <a:latin typeface="微软雅黑" panose="020B0503020204020204" pitchFamily="34" charset="-122"/>
              </a:rPr>
              <a:t>测试脚本关联关系</a:t>
            </a:r>
            <a:endParaRPr lang="en-US" sz="895" kern="0" dirty="0">
              <a:solidFill>
                <a:schemeClr val="bg1"/>
              </a:solidFill>
              <a:latin typeface="微软雅黑" panose="020B0503020204020204" pitchFamily="34" charset="-122"/>
            </a:endParaRPr>
          </a:p>
        </p:txBody>
      </p:sp>
      <p:sp>
        <p:nvSpPr>
          <p:cNvPr id="33" name="矩形 140"/>
          <p:cNvSpPr/>
          <p:nvPr/>
        </p:nvSpPr>
        <p:spPr bwMode="auto">
          <a:xfrm>
            <a:off x="5609671" y="3510374"/>
            <a:ext cx="1072042" cy="249167"/>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kern="0" dirty="0">
                <a:solidFill>
                  <a:schemeClr val="bg1"/>
                </a:solidFill>
                <a:latin typeface="微软雅黑" panose="020B0503020204020204" pitchFamily="34" charset="-122"/>
              </a:rPr>
              <a:t>测试相似度聚类</a:t>
            </a:r>
            <a:endParaRPr lang="en-US" sz="895" kern="0" dirty="0">
              <a:solidFill>
                <a:schemeClr val="bg1"/>
              </a:solidFill>
              <a:latin typeface="微软雅黑" panose="020B0503020204020204" pitchFamily="34" charset="-122"/>
            </a:endParaRPr>
          </a:p>
        </p:txBody>
      </p:sp>
      <p:sp>
        <p:nvSpPr>
          <p:cNvPr id="34" name="文本框 33"/>
          <p:cNvSpPr txBox="1"/>
          <p:nvPr/>
        </p:nvSpPr>
        <p:spPr>
          <a:xfrm>
            <a:off x="6025799" y="3263493"/>
            <a:ext cx="390525" cy="245168"/>
          </a:xfrm>
          <a:prstGeom prst="rect">
            <a:avLst/>
          </a:prstGeom>
          <a:noFill/>
        </p:spPr>
        <p:txBody>
          <a:bodyPr vert="eaVert" wrap="square" rtlCol="0">
            <a:spAutoFit/>
          </a:bodyPr>
          <a:lstStyle/>
          <a:p>
            <a:pPr>
              <a:spcAft>
                <a:spcPts val="0"/>
              </a:spcAft>
            </a:pPr>
            <a:r>
              <a:rPr lang="en-US" altLang="zh-CN" sz="1350" dirty="0"/>
              <a:t>…</a:t>
            </a:r>
            <a:endParaRPr lang="zh-CN" altLang="en-US" sz="1350" dirty="0"/>
          </a:p>
        </p:txBody>
      </p:sp>
      <p:cxnSp>
        <p:nvCxnSpPr>
          <p:cNvPr id="35" name="连接符: 肘形 102"/>
          <p:cNvCxnSpPr>
            <a:stCxn id="24" idx="3"/>
            <a:endCxn id="30" idx="1"/>
          </p:cNvCxnSpPr>
          <p:nvPr/>
        </p:nvCxnSpPr>
        <p:spPr>
          <a:xfrm flipV="1">
            <a:off x="5268517" y="2326115"/>
            <a:ext cx="362882" cy="5122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105"/>
          <p:cNvCxnSpPr>
            <a:stCxn id="24" idx="3"/>
            <a:endCxn id="33" idx="1"/>
          </p:cNvCxnSpPr>
          <p:nvPr/>
        </p:nvCxnSpPr>
        <p:spPr>
          <a:xfrm>
            <a:off x="5268517" y="2838347"/>
            <a:ext cx="341154" cy="79661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流程图: 磁盘 108"/>
          <p:cNvSpPr/>
          <p:nvPr/>
        </p:nvSpPr>
        <p:spPr bwMode="auto">
          <a:xfrm>
            <a:off x="6904640" y="1640262"/>
            <a:ext cx="755660" cy="494772"/>
          </a:xfrm>
          <a:prstGeom prst="flowChartMagneticDisk">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b="1" kern="0" dirty="0">
                <a:solidFill>
                  <a:schemeClr val="bg1"/>
                </a:solidFill>
                <a:latin typeface="微软雅黑" panose="020B0503020204020204" pitchFamily="34" charset="-122"/>
                <a:ea typeface="微软雅黑" panose="020B0503020204020204" pitchFamily="34" charset="-122"/>
                <a:sym typeface="+mn-ea"/>
              </a:rPr>
              <a:t>测试脚本库</a:t>
            </a:r>
            <a:endParaRPr lang="zh-CN" altLang="en-US" sz="895" b="1" kern="0" dirty="0">
              <a:solidFill>
                <a:schemeClr val="bg1"/>
              </a:solidFill>
              <a:latin typeface="微软雅黑" panose="020B0503020204020204" pitchFamily="34" charset="-122"/>
              <a:ea typeface="微软雅黑" panose="020B0503020204020204" pitchFamily="34" charset="-122"/>
            </a:endParaRPr>
          </a:p>
        </p:txBody>
      </p:sp>
      <p:sp>
        <p:nvSpPr>
          <p:cNvPr id="38" name="流程图: 磁盘 109"/>
          <p:cNvSpPr/>
          <p:nvPr/>
        </p:nvSpPr>
        <p:spPr bwMode="auto">
          <a:xfrm>
            <a:off x="7775483" y="1631623"/>
            <a:ext cx="755660" cy="494308"/>
          </a:xfrm>
          <a:prstGeom prst="flowChartMagneticDisk">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b="1" kern="0" dirty="0">
                <a:solidFill>
                  <a:schemeClr val="bg1"/>
                </a:solidFill>
                <a:latin typeface="微软雅黑" panose="020B0503020204020204" pitchFamily="34" charset="-122"/>
                <a:ea typeface="微软雅黑" panose="020B0503020204020204" pitchFamily="34" charset="-122"/>
                <a:sym typeface="+mn-ea"/>
              </a:rPr>
              <a:t>测试模型库</a:t>
            </a:r>
            <a:endParaRPr lang="zh-CN" altLang="en-US" sz="895" b="1" kern="0" dirty="0">
              <a:solidFill>
                <a:schemeClr val="bg1"/>
              </a:solidFill>
              <a:latin typeface="微软雅黑" panose="020B0503020204020204" pitchFamily="34" charset="-122"/>
              <a:ea typeface="微软雅黑" panose="020B0503020204020204" pitchFamily="34" charset="-122"/>
            </a:endParaRPr>
          </a:p>
        </p:txBody>
      </p:sp>
      <p:sp>
        <p:nvSpPr>
          <p:cNvPr id="39" name="矩形 140"/>
          <p:cNvSpPr/>
          <p:nvPr/>
        </p:nvSpPr>
        <p:spPr bwMode="auto">
          <a:xfrm>
            <a:off x="7166251" y="2702129"/>
            <a:ext cx="1072042" cy="324220"/>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b="1" kern="0" dirty="0">
                <a:solidFill>
                  <a:schemeClr val="bg1"/>
                </a:solidFill>
                <a:latin typeface="微软雅黑" panose="020B0503020204020204" pitchFamily="34" charset="-122"/>
              </a:rPr>
              <a:t>测试脚本筛选和测试模式选择</a:t>
            </a:r>
            <a:endParaRPr lang="en-US" sz="895" b="1" kern="0" dirty="0">
              <a:solidFill>
                <a:schemeClr val="bg1"/>
              </a:solidFill>
              <a:latin typeface="微软雅黑" panose="020B0503020204020204" pitchFamily="34" charset="-122"/>
            </a:endParaRPr>
          </a:p>
        </p:txBody>
      </p:sp>
      <p:cxnSp>
        <p:nvCxnSpPr>
          <p:cNvPr id="40" name="连接符: 肘形 116"/>
          <p:cNvCxnSpPr>
            <a:stCxn id="37" idx="3"/>
            <a:endCxn id="39" idx="0"/>
          </p:cNvCxnSpPr>
          <p:nvPr/>
        </p:nvCxnSpPr>
        <p:spPr>
          <a:xfrm rot="16200000" flipH="1">
            <a:off x="7208824" y="2208680"/>
            <a:ext cx="567095" cy="41980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119"/>
          <p:cNvCxnSpPr>
            <a:stCxn id="38" idx="3"/>
            <a:endCxn id="39" idx="0"/>
          </p:cNvCxnSpPr>
          <p:nvPr/>
        </p:nvCxnSpPr>
        <p:spPr>
          <a:xfrm rot="5400000">
            <a:off x="7639694" y="2188510"/>
            <a:ext cx="576198" cy="45104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125"/>
          <p:cNvCxnSpPr>
            <a:stCxn id="33" idx="3"/>
            <a:endCxn id="39" idx="1"/>
          </p:cNvCxnSpPr>
          <p:nvPr/>
        </p:nvCxnSpPr>
        <p:spPr>
          <a:xfrm flipV="1">
            <a:off x="6681713" y="2864239"/>
            <a:ext cx="484538" cy="7707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128"/>
          <p:cNvCxnSpPr>
            <a:stCxn id="30" idx="3"/>
            <a:endCxn id="39" idx="1"/>
          </p:cNvCxnSpPr>
          <p:nvPr/>
        </p:nvCxnSpPr>
        <p:spPr>
          <a:xfrm>
            <a:off x="6703441" y="2326115"/>
            <a:ext cx="462810" cy="53812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矩形 138"/>
          <p:cNvSpPr/>
          <p:nvPr/>
        </p:nvSpPr>
        <p:spPr bwMode="auto">
          <a:xfrm>
            <a:off x="7098372" y="3834100"/>
            <a:ext cx="1151351" cy="365860"/>
          </a:xfrm>
          <a:prstGeom prst="rect">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b="1" kern="0" dirty="0">
                <a:solidFill>
                  <a:schemeClr val="bg1"/>
                </a:solidFill>
                <a:latin typeface="微软雅黑" panose="020B0503020204020204" pitchFamily="34" charset="-122"/>
              </a:rPr>
              <a:t>精准测试任务调度和执行</a:t>
            </a:r>
            <a:endParaRPr lang="en-US" sz="895" b="1" kern="0" dirty="0">
              <a:solidFill>
                <a:schemeClr val="bg1"/>
              </a:solidFill>
              <a:latin typeface="微软雅黑" panose="020B0503020204020204" pitchFamily="34" charset="-122"/>
            </a:endParaRPr>
          </a:p>
        </p:txBody>
      </p:sp>
      <p:cxnSp>
        <p:nvCxnSpPr>
          <p:cNvPr id="45" name="连接符: 肘形 132"/>
          <p:cNvCxnSpPr>
            <a:stCxn id="39" idx="2"/>
            <a:endCxn id="46" idx="0"/>
          </p:cNvCxnSpPr>
          <p:nvPr/>
        </p:nvCxnSpPr>
        <p:spPr>
          <a:xfrm rot="16200000" flipH="1">
            <a:off x="7862347" y="2866273"/>
            <a:ext cx="264501" cy="58465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矩形 140"/>
          <p:cNvSpPr/>
          <p:nvPr/>
        </p:nvSpPr>
        <p:spPr bwMode="auto">
          <a:xfrm>
            <a:off x="7849291" y="3290850"/>
            <a:ext cx="875264" cy="229906"/>
          </a:xfrm>
          <a:prstGeom prst="rect">
            <a:avLst/>
          </a:prstGeom>
          <a:solidFill>
            <a:schemeClr val="accent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spcAft>
                <a:spcPts val="0"/>
              </a:spcAft>
              <a:buClr>
                <a:srgbClr val="CC9900"/>
              </a:buClr>
            </a:pPr>
            <a:r>
              <a:rPr lang="zh-CN" altLang="en-US" sz="895" b="1" kern="0" dirty="0">
                <a:solidFill>
                  <a:schemeClr val="bg1"/>
                </a:solidFill>
                <a:latin typeface="微软雅黑" panose="020B0503020204020204" pitchFamily="34" charset="-122"/>
              </a:rPr>
              <a:t>测试管理平台</a:t>
            </a:r>
            <a:endParaRPr lang="en-US" sz="895" b="1" kern="0" dirty="0">
              <a:solidFill>
                <a:schemeClr val="bg1"/>
              </a:solidFill>
              <a:latin typeface="微软雅黑" panose="020B0503020204020204" pitchFamily="34" charset="-122"/>
            </a:endParaRPr>
          </a:p>
        </p:txBody>
      </p:sp>
      <p:cxnSp>
        <p:nvCxnSpPr>
          <p:cNvPr id="47" name="连接符: 肘形 137"/>
          <p:cNvCxnSpPr>
            <a:stCxn id="44" idx="2"/>
            <a:endCxn id="8" idx="2"/>
          </p:cNvCxnSpPr>
          <p:nvPr/>
        </p:nvCxnSpPr>
        <p:spPr>
          <a:xfrm rot="5400000" flipH="1">
            <a:off x="4056695" y="582607"/>
            <a:ext cx="279558" cy="6955147"/>
          </a:xfrm>
          <a:prstGeom prst="bentConnector3">
            <a:avLst>
              <a:gd name="adj1" fmla="val -6132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3435390" y="4060180"/>
            <a:ext cx="1986343" cy="306705"/>
          </a:xfrm>
          <a:prstGeom prst="rect">
            <a:avLst/>
          </a:prstGeom>
          <a:noFill/>
        </p:spPr>
        <p:txBody>
          <a:bodyPr wrap="square" rtlCol="0">
            <a:spAutoFit/>
          </a:bodyPr>
          <a:lstStyle>
            <a:defPPr>
              <a:defRPr lang="zh-CN"/>
            </a:defPPr>
            <a:lvl1pPr>
              <a:defRPr sz="1100" b="1">
                <a:solidFill>
                  <a:srgbClr val="C00000"/>
                </a:solidFill>
              </a:defRPr>
            </a:lvl1pPr>
          </a:lstStyle>
          <a:p>
            <a:pPr>
              <a:spcAft>
                <a:spcPts val="0"/>
              </a:spcAft>
            </a:pPr>
            <a:r>
              <a:rPr lang="zh-CN" altLang="en-US" sz="1400" dirty="0">
                <a:solidFill>
                  <a:schemeClr val="accent1"/>
                </a:solidFill>
              </a:rPr>
              <a:t>测试数据采集与分析</a:t>
            </a:r>
            <a:endParaRPr lang="zh-CN" altLang="en-US" sz="1400" dirty="0">
              <a:solidFill>
                <a:schemeClr val="accent1"/>
              </a:solidFill>
            </a:endParaRPr>
          </a:p>
        </p:txBody>
      </p:sp>
      <p:cxnSp>
        <p:nvCxnSpPr>
          <p:cNvPr id="49" name="连接符: 肘形 148"/>
          <p:cNvCxnSpPr>
            <a:stCxn id="46" idx="2"/>
            <a:endCxn id="44" idx="0"/>
          </p:cNvCxnSpPr>
          <p:nvPr/>
        </p:nvCxnSpPr>
        <p:spPr>
          <a:xfrm rot="5400000">
            <a:off x="7823814" y="3370991"/>
            <a:ext cx="313344" cy="61287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1"/>
          <a:stretch>
            <a:fillRect/>
          </a:stretch>
        </p:blipFill>
        <p:spPr>
          <a:xfrm>
            <a:off x="4166467" y="901728"/>
            <a:ext cx="1673142" cy="566611"/>
          </a:xfrm>
          <a:prstGeom prst="rect">
            <a:avLst/>
          </a:prstGeom>
          <a:ln>
            <a:solidFill>
              <a:srgbClr val="00B0F0"/>
            </a:solid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低代码测试平台</a:t>
            </a:r>
            <a:endParaRPr kumimoji="1" lang="zh-CN" altLang="en-US" dirty="0"/>
          </a:p>
        </p:txBody>
      </p:sp>
      <p:pic>
        <p:nvPicPr>
          <p:cNvPr id="12290"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2233" t="7087" r="4383"/>
          <a:stretch>
            <a:fillRect/>
          </a:stretch>
        </p:blipFill>
        <p:spPr bwMode="auto">
          <a:xfrm>
            <a:off x="0" y="804668"/>
            <a:ext cx="7519307" cy="3953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2310494" y="929067"/>
            <a:ext cx="6678386" cy="354577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低代码测试平台</a:t>
            </a:r>
            <a:r>
              <a:rPr kumimoji="1" lang="en-US" altLang="zh-CN" sz="2000" b="0" dirty="0"/>
              <a:t>-</a:t>
            </a:r>
            <a:r>
              <a:rPr kumimoji="1" lang="zh-CN" altLang="en-US" sz="2000" b="0" dirty="0"/>
              <a:t> 续</a:t>
            </a:r>
            <a:endParaRPr kumimoji="1" lang="zh-CN" altLang="en-US" sz="2000" b="0" dirty="0"/>
          </a:p>
        </p:txBody>
      </p:sp>
      <p:pic>
        <p:nvPicPr>
          <p:cNvPr id="4" name="图片 3"/>
          <p:cNvPicPr>
            <a:picLocks noChangeAspect="1"/>
          </p:cNvPicPr>
          <p:nvPr/>
        </p:nvPicPr>
        <p:blipFill>
          <a:blip r:embed="rId1"/>
          <a:stretch>
            <a:fillRect/>
          </a:stretch>
        </p:blipFill>
        <p:spPr>
          <a:xfrm>
            <a:off x="0" y="876693"/>
            <a:ext cx="5863552" cy="3762651"/>
          </a:xfrm>
          <a:prstGeom prst="rect">
            <a:avLst/>
          </a:prstGeom>
        </p:spPr>
      </p:pic>
      <p:grpSp>
        <p:nvGrpSpPr>
          <p:cNvPr id="5" name="组合 4"/>
          <p:cNvGrpSpPr/>
          <p:nvPr/>
        </p:nvGrpSpPr>
        <p:grpSpPr>
          <a:xfrm>
            <a:off x="2321956" y="876693"/>
            <a:ext cx="6851327" cy="3882400"/>
            <a:chOff x="3095941" y="1614653"/>
            <a:chExt cx="9135102" cy="5176533"/>
          </a:xfrm>
        </p:grpSpPr>
        <p:pic>
          <p:nvPicPr>
            <p:cNvPr id="6" name="图片 5"/>
            <p:cNvPicPr>
              <a:picLocks noChangeAspect="1"/>
            </p:cNvPicPr>
            <p:nvPr/>
          </p:nvPicPr>
          <p:blipFill>
            <a:blip r:embed="rId2"/>
            <a:stretch>
              <a:fillRect/>
            </a:stretch>
          </p:blipFill>
          <p:spPr>
            <a:xfrm>
              <a:off x="3095941" y="2309612"/>
              <a:ext cx="8956197" cy="3628033"/>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7818069" y="6114078"/>
              <a:ext cx="4412974" cy="677108"/>
            </a:xfrm>
            <a:prstGeom prst="rect">
              <a:avLst/>
            </a:prstGeom>
            <a:solidFill>
              <a:schemeClr val="accent4">
                <a:lumMod val="20000"/>
                <a:lumOff val="80000"/>
              </a:schemeClr>
            </a:solidFill>
          </p:spPr>
          <p:txBody>
            <a:bodyPr wrap="square">
              <a:spAutoFit/>
            </a:bodyPr>
            <a:lstStyle/>
            <a:p>
              <a:r>
                <a:rPr lang="zh-CN" altLang="en-US" sz="1350" dirty="0">
                  <a:latin typeface="微软雅黑" panose="020B0503020204020204" pitchFamily="34" charset="-122"/>
                  <a:ea typeface="微软雅黑" panose="020B0503020204020204" pitchFamily="34" charset="-122"/>
                </a:rPr>
                <a:t>为测试用例创建一个模型，直观地展示测试执行的路径，适合设计复杂的测试场景</a:t>
              </a:r>
              <a:endParaRPr lang="zh-CN" altLang="en-US" sz="1350" dirty="0">
                <a:latin typeface="微软雅黑" panose="020B0503020204020204" pitchFamily="34" charset="-122"/>
                <a:ea typeface="微软雅黑" panose="020B0503020204020204" pitchFamily="34" charset="-122"/>
              </a:endParaRPr>
            </a:p>
          </p:txBody>
        </p:sp>
        <p:sp>
          <p:nvSpPr>
            <p:cNvPr id="8" name="矩形 7"/>
            <p:cNvSpPr/>
            <p:nvPr/>
          </p:nvSpPr>
          <p:spPr>
            <a:xfrm>
              <a:off x="8178833" y="1614653"/>
              <a:ext cx="3724753" cy="697627"/>
            </a:xfrm>
            <a:prstGeom prst="rect">
              <a:avLst/>
            </a:prstGeom>
            <a:solidFill>
              <a:schemeClr val="accent4">
                <a:lumMod val="20000"/>
                <a:lumOff val="80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在需求分析阶段就创建测试步骤，有助于团队内部沟通澄清需求</a:t>
              </a:r>
              <a:endParaRPr lang="zh-CN" altLang="en-US" sz="1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4880610" cy="521970"/>
          </a:xfrm>
          <a:prstGeom prst="rect">
            <a:avLst/>
          </a:prstGeom>
          <a:noFill/>
        </p:spPr>
        <p:txBody>
          <a:bodyPr wrap="none" rtlCol="0">
            <a:sp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零代码智能测试工具</a:t>
            </a:r>
            <a:r>
              <a:rPr kumimoji="1" lang="en-US" altLang="zh-CN" sz="2800" b="1" dirty="0" err="1">
                <a:solidFill>
                  <a:srgbClr val="0070C0"/>
                </a:solidFill>
                <a:latin typeface="微软雅黑" panose="020B0503020204020204" pitchFamily="34" charset="-122"/>
                <a:ea typeface="微软雅黑" panose="020B0503020204020204" pitchFamily="34" charset="-122"/>
              </a:rPr>
              <a:t>APIAuto</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19855" y="804667"/>
            <a:ext cx="6389890" cy="4184443"/>
          </a:xfrm>
          <a:prstGeom prst="rect">
            <a:avLst/>
          </a:prstGeom>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latin typeface="微软雅黑" panose="020B0503020204020204" pitchFamily="34" charset="-122"/>
                <a:ea typeface="微软雅黑" panose="020B0503020204020204" pitchFamily="34" charset="-122"/>
              </a:rPr>
              <a:t>MBT+AI </a:t>
            </a:r>
            <a:r>
              <a:rPr kumimoji="1" lang="zh-CN" altLang="en-US" sz="2800" dirty="0">
                <a:latin typeface="微软雅黑" panose="020B0503020204020204" pitchFamily="34" charset="-122"/>
                <a:ea typeface="微软雅黑" panose="020B0503020204020204" pitchFamily="34" charset="-122"/>
              </a:rPr>
              <a:t>合力相助测试</a:t>
            </a:r>
            <a:endParaRPr kumimoji="1" lang="zh-CN" altLang="en-US" dirty="0"/>
          </a:p>
        </p:txBody>
      </p:sp>
      <p:pic>
        <p:nvPicPr>
          <p:cNvPr id="4" name="图片 3"/>
          <p:cNvPicPr>
            <a:picLocks noChangeAspect="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45" y="996885"/>
            <a:ext cx="8986110" cy="3458070"/>
          </a:xfrm>
          <a:prstGeom prst="rect">
            <a:avLst/>
          </a:prstGeom>
        </p:spPr>
      </p:pic>
      <p:pic>
        <p:nvPicPr>
          <p:cNvPr id="5" name="图片 4"/>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815874" y="869902"/>
            <a:ext cx="5228112" cy="3712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dirty="0">
                <a:latin typeface="微软雅黑" panose="020B0503020204020204" pitchFamily="34" charset="-122"/>
                <a:ea typeface="微软雅黑" panose="020B0503020204020204" pitchFamily="34" charset="-122"/>
              </a:rPr>
              <a:t>MBT+AI </a:t>
            </a:r>
            <a:r>
              <a:rPr kumimoji="1" lang="zh-CN" altLang="en-US" sz="2800" dirty="0">
                <a:latin typeface="微软雅黑" panose="020B0503020204020204" pitchFamily="34" charset="-122"/>
                <a:ea typeface="微软雅黑" panose="020B0503020204020204" pitchFamily="34" charset="-122"/>
              </a:rPr>
              <a:t>合力相助测试 </a:t>
            </a:r>
            <a:r>
              <a:rPr kumimoji="1" lang="en-US" altLang="zh-CN" sz="2000" b="0" dirty="0">
                <a:latin typeface="微软雅黑" panose="020B0503020204020204" pitchFamily="34" charset="-122"/>
                <a:ea typeface="微软雅黑" panose="020B0503020204020204" pitchFamily="34" charset="-122"/>
              </a:rPr>
              <a:t>–</a:t>
            </a:r>
            <a:r>
              <a:rPr kumimoji="1" lang="zh-CN" altLang="en-US" sz="2000" b="0" dirty="0">
                <a:latin typeface="微软雅黑" panose="020B0503020204020204" pitchFamily="34" charset="-122"/>
                <a:ea typeface="微软雅黑" panose="020B0503020204020204" pitchFamily="34" charset="-122"/>
              </a:rPr>
              <a:t> 续</a:t>
            </a:r>
            <a:endParaRPr kumimoji="1" lang="zh-CN" altLang="en-US" sz="2000" b="0" dirty="0"/>
          </a:p>
        </p:txBody>
      </p:sp>
      <p:sp>
        <p:nvSpPr>
          <p:cNvPr id="4" name="矩形 3"/>
          <p:cNvSpPr/>
          <p:nvPr/>
        </p:nvSpPr>
        <p:spPr>
          <a:xfrm>
            <a:off x="333569" y="842568"/>
            <a:ext cx="4808240" cy="1076325"/>
          </a:xfrm>
          <a:prstGeom prst="rect">
            <a:avLst/>
          </a:prstGeom>
        </p:spPr>
        <p:txBody>
          <a:bodyPr wrap="square">
            <a:spAutoFit/>
          </a:bodyPr>
          <a:lstStyle/>
          <a:p>
            <a:pPr>
              <a:spcAft>
                <a:spcPts val="0"/>
              </a:spcAft>
            </a:pPr>
            <a:r>
              <a:rPr kumimoji="1" lang="zh-CN" altLang="zh-CN" sz="1600" dirty="0">
                <a:solidFill>
                  <a:schemeClr val="accent1">
                    <a:lumMod val="75000"/>
                  </a:schemeClr>
                </a:solidFill>
                <a:latin typeface="微软雅黑" panose="020B0503020204020204" pitchFamily="34" charset="-122"/>
                <a:ea typeface="微软雅黑" panose="020B0503020204020204" pitchFamily="34" charset="-122"/>
              </a:rPr>
              <a:t>使用</a:t>
            </a:r>
            <a:r>
              <a:rPr kumimoji="1" lang="en-US" altLang="zh-CN" sz="1600" dirty="0">
                <a:solidFill>
                  <a:schemeClr val="accent1">
                    <a:lumMod val="75000"/>
                  </a:schemeClr>
                </a:solidFill>
                <a:latin typeface="微软雅黑" panose="020B0503020204020204" pitchFamily="34" charset="-122"/>
                <a:ea typeface="微软雅黑" panose="020B0503020204020204" pitchFamily="34" charset="-122"/>
              </a:rPr>
              <a:t>NLP</a:t>
            </a:r>
            <a:r>
              <a:rPr kumimoji="1" lang="zh-CN" altLang="zh-CN" sz="1600" dirty="0">
                <a:solidFill>
                  <a:schemeClr val="accent1">
                    <a:lumMod val="75000"/>
                  </a:schemeClr>
                </a:solidFill>
                <a:latin typeface="微软雅黑" panose="020B0503020204020204" pitchFamily="34" charset="-122"/>
                <a:ea typeface="微软雅黑" panose="020B0503020204020204" pitchFamily="34" charset="-122"/>
              </a:rPr>
              <a:t>进行</a:t>
            </a:r>
            <a:r>
              <a:rPr kumimoji="1" lang="en-US" altLang="zh-CN" sz="1600" dirty="0">
                <a:solidFill>
                  <a:schemeClr val="accent1">
                    <a:lumMod val="75000"/>
                  </a:schemeClr>
                </a:solidFill>
                <a:latin typeface="微软雅黑" panose="020B0503020204020204" pitchFamily="34" charset="-122"/>
                <a:ea typeface="微软雅黑" panose="020B0503020204020204" pitchFamily="34" charset="-122"/>
              </a:rPr>
              <a:t>E2E Web</a:t>
            </a:r>
            <a:r>
              <a:rPr kumimoji="1" lang="zh-CN" altLang="zh-CN" sz="1600" dirty="0">
                <a:solidFill>
                  <a:schemeClr val="accent1">
                    <a:lumMod val="75000"/>
                  </a:schemeClr>
                </a:solidFill>
                <a:latin typeface="微软雅黑" panose="020B0503020204020204" pitchFamily="34" charset="-122"/>
                <a:ea typeface="微软雅黑" panose="020B0503020204020204" pitchFamily="34" charset="-122"/>
              </a:rPr>
              <a:t>测试依赖项检测 </a:t>
            </a:r>
            <a:endParaRPr kumimoji="1" lang="en-US" altLang="zh-CN" sz="1600" dirty="0">
              <a:solidFill>
                <a:schemeClr val="accent1">
                  <a:lumMod val="75000"/>
                </a:schemeClr>
              </a:solidFill>
              <a:latin typeface="微软雅黑" panose="020B0503020204020204" pitchFamily="34" charset="-122"/>
              <a:ea typeface="微软雅黑" panose="020B0503020204020204" pitchFamily="34" charset="-122"/>
            </a:endParaRPr>
          </a:p>
          <a:p>
            <a:pPr>
              <a:spcBef>
                <a:spcPts val="0"/>
              </a:spcBef>
            </a:pPr>
            <a:r>
              <a:rPr kumimoji="1" lang="zh-CN" altLang="zh-CN" sz="1600" dirty="0">
                <a:solidFill>
                  <a:schemeClr val="accent1">
                    <a:lumMod val="75000"/>
                  </a:schemeClr>
                </a:solidFill>
                <a:latin typeface="微软雅黑" panose="020B0503020204020204" pitchFamily="34" charset="-122"/>
                <a:ea typeface="微软雅黑" panose="020B0503020204020204" pitchFamily="34" charset="-122"/>
              </a:rPr>
              <a:t>验证所有依赖关系，并使用一个新的恢复算法来确保在最终的测试依赖关系图中没有遗漏任何真正的依赖关系</a:t>
            </a:r>
            <a:r>
              <a:rPr kumimoji="1" lang="zh-CN" altLang="en-US" sz="1600" dirty="0">
                <a:solidFill>
                  <a:schemeClr val="accent1">
                    <a:lumMod val="75000"/>
                  </a:schemeClr>
                </a:solidFill>
                <a:latin typeface="微软雅黑" panose="020B0503020204020204" pitchFamily="34" charset="-122"/>
                <a:ea typeface="微软雅黑" panose="020B0503020204020204" pitchFamily="34" charset="-122"/>
              </a:rPr>
              <a:t>，提高回归测试覆盖率</a:t>
            </a:r>
            <a:endParaRPr kumimoji="1"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33569" y="2014040"/>
            <a:ext cx="4491659" cy="1209675"/>
          </a:xfrm>
          <a:prstGeom prst="rect">
            <a:avLst/>
          </a:prstGeom>
        </p:spPr>
      </p:pic>
      <p:pic>
        <p:nvPicPr>
          <p:cNvPr id="6" name="图片 5"/>
          <p:cNvPicPr>
            <a:picLocks noChangeAspect="1"/>
          </p:cNvPicPr>
          <p:nvPr/>
        </p:nvPicPr>
        <p:blipFill>
          <a:blip r:embed="rId2"/>
          <a:stretch>
            <a:fillRect/>
          </a:stretch>
        </p:blipFill>
        <p:spPr>
          <a:xfrm>
            <a:off x="5141809" y="489693"/>
            <a:ext cx="3785262" cy="2860185"/>
          </a:xfrm>
          <a:prstGeom prst="rect">
            <a:avLst/>
          </a:prstGeom>
        </p:spPr>
      </p:pic>
      <p:pic>
        <p:nvPicPr>
          <p:cNvPr id="7" name="图片 6"/>
          <p:cNvPicPr>
            <a:picLocks noChangeAspect="1"/>
          </p:cNvPicPr>
          <p:nvPr/>
        </p:nvPicPr>
        <p:blipFill>
          <a:blip r:embed="rId3"/>
          <a:stretch>
            <a:fillRect/>
          </a:stretch>
        </p:blipFill>
        <p:spPr>
          <a:xfrm>
            <a:off x="670765" y="3320214"/>
            <a:ext cx="7254036" cy="17141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05536" y="1963284"/>
            <a:ext cx="7375783"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14.4</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软件测试工具的未来</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25512" y="3033118"/>
            <a:ext cx="3326765" cy="922020"/>
          </a:xfrm>
          <a:prstGeom prst="rect">
            <a:avLst/>
          </a:prstGeom>
          <a:noFill/>
        </p:spPr>
        <p:txBody>
          <a:bodyPr wrap="none" rtlCol="0">
            <a:spAutoFit/>
          </a:bodyPr>
          <a:lstStyle/>
          <a:p>
            <a:pPr>
              <a:lnSpc>
                <a:spcPct val="150000"/>
              </a:lnSpc>
              <a:spcAft>
                <a:spcPts val="0"/>
              </a:spcAft>
            </a:pPr>
            <a:r>
              <a:rPr kumimoji="1" lang="en-US" altLang="zh-CN" dirty="0">
                <a:solidFill>
                  <a:schemeClr val="accent1">
                    <a:lumMod val="75000"/>
                  </a:schemeClr>
                </a:solidFill>
              </a:rPr>
              <a:t>14.4.1 </a:t>
            </a:r>
            <a:r>
              <a:rPr kumimoji="1" lang="zh-CN" altLang="en-US" dirty="0">
                <a:solidFill>
                  <a:schemeClr val="accent1">
                    <a:lumMod val="75000"/>
                  </a:schemeClr>
                </a:solidFill>
              </a:rPr>
              <a:t>软件测试工具的发展趋势</a:t>
            </a:r>
            <a:endParaRPr kumimoji="1" lang="en-US" altLang="zh-CN" dirty="0">
              <a:solidFill>
                <a:schemeClr val="accent1">
                  <a:lumMod val="75000"/>
                </a:schemeClr>
              </a:solidFill>
            </a:endParaRPr>
          </a:p>
          <a:p>
            <a:pPr>
              <a:lnSpc>
                <a:spcPct val="150000"/>
              </a:lnSpc>
              <a:spcBef>
                <a:spcPts val="0"/>
              </a:spcBef>
            </a:pPr>
            <a:r>
              <a:rPr kumimoji="1" lang="en-US" altLang="zh-CN" dirty="0">
                <a:solidFill>
                  <a:schemeClr val="accent1">
                    <a:lumMod val="75000"/>
                  </a:schemeClr>
                </a:solidFill>
              </a:rPr>
              <a:t>14.4.2 </a:t>
            </a:r>
            <a:r>
              <a:rPr kumimoji="1" lang="en-GB" altLang="zh-CN" dirty="0">
                <a:solidFill>
                  <a:schemeClr val="accent1">
                    <a:lumMod val="75000"/>
                  </a:schemeClr>
                </a:solidFill>
              </a:rPr>
              <a:t>Codeless</a:t>
            </a:r>
            <a:r>
              <a:rPr kumimoji="1" lang="zh-CN" altLang="en-US" dirty="0">
                <a:solidFill>
                  <a:schemeClr val="accent1">
                    <a:lumMod val="75000"/>
                  </a:schemeClr>
                </a:solidFill>
              </a:rPr>
              <a:t>测试自动化</a:t>
            </a:r>
            <a:endParaRPr kumimoji="1" lang="en-US" altLang="zh-CN" dirty="0">
              <a:solidFill>
                <a:schemeClr val="accent1">
                  <a:lumMod val="75000"/>
                </a:schemeClr>
              </a:solidFill>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软件测试工具的发展趋势</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11391" y="1159707"/>
            <a:ext cx="4527586" cy="351114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低代码测试平台</a:t>
            </a:r>
            <a:endParaRPr kumimoji="1" lang="zh-CN" altLang="en-US" dirty="0"/>
          </a:p>
        </p:txBody>
      </p:sp>
      <p:pic>
        <p:nvPicPr>
          <p:cNvPr id="12290"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2233" t="7087" r="4383"/>
          <a:stretch>
            <a:fillRect/>
          </a:stretch>
        </p:blipFill>
        <p:spPr bwMode="auto">
          <a:xfrm>
            <a:off x="0" y="804668"/>
            <a:ext cx="7519307" cy="3953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2310494" y="929067"/>
            <a:ext cx="6678386" cy="35457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数据抽取与清洗</a:t>
            </a:r>
            <a:endParaRPr kumimoji="1" lang="zh-CN" altLang="en-US" dirty="0"/>
          </a:p>
        </p:txBody>
      </p:sp>
      <p:sp>
        <p:nvSpPr>
          <p:cNvPr id="3" name="内容占位符 2"/>
          <p:cNvSpPr>
            <a:spLocks noGrp="1"/>
          </p:cNvSpPr>
          <p:nvPr>
            <p:ph idx="1"/>
          </p:nvPr>
        </p:nvSpPr>
        <p:spPr>
          <a:xfrm>
            <a:off x="732303" y="965807"/>
            <a:ext cx="4437214" cy="1982371"/>
          </a:xfrm>
        </p:spPr>
        <p:txBody>
          <a:bodyPr>
            <a:noAutofit/>
          </a:bodyPr>
          <a:lstStyle/>
          <a:p>
            <a:pPr>
              <a:spcAft>
                <a:spcPts val="0"/>
              </a:spcAft>
            </a:pPr>
            <a:r>
              <a:rPr kumimoji="1" lang="zh-CN" altLang="en-US" sz="1600" dirty="0"/>
              <a:t>全量、增量抽取</a:t>
            </a:r>
            <a:endParaRPr kumimoji="1" lang="en-US" altLang="zh-CN" sz="1600" dirty="0"/>
          </a:p>
          <a:p>
            <a:pPr>
              <a:spcBef>
                <a:spcPts val="750"/>
              </a:spcBef>
              <a:spcAft>
                <a:spcPts val="0"/>
              </a:spcAft>
            </a:pPr>
            <a:r>
              <a:rPr kumimoji="1" lang="zh-CN" altLang="en-US" sz="1600" dirty="0"/>
              <a:t>清洗异常数据、不符合规范的数据</a:t>
            </a:r>
            <a:endParaRPr kumimoji="1" lang="en-US" altLang="zh-CN" sz="1600" dirty="0"/>
          </a:p>
          <a:p>
            <a:pPr>
              <a:spcBef>
                <a:spcPts val="750"/>
              </a:spcBef>
              <a:spcAft>
                <a:spcPts val="0"/>
              </a:spcAft>
            </a:pPr>
            <a:r>
              <a:rPr kumimoji="1" lang="zh-CN" altLang="en-US" sz="1600" dirty="0"/>
              <a:t>空值处理</a:t>
            </a:r>
            <a:endParaRPr kumimoji="1" lang="zh-CN" altLang="en-US" sz="1600" dirty="0"/>
          </a:p>
          <a:p>
            <a:pPr>
              <a:spcBef>
                <a:spcPts val="750"/>
              </a:spcBef>
              <a:spcAft>
                <a:spcPts val="0"/>
              </a:spcAft>
            </a:pPr>
            <a:r>
              <a:rPr kumimoji="1" lang="zh-CN" altLang="en-US" sz="1600" dirty="0"/>
              <a:t>规范化数据格式</a:t>
            </a:r>
            <a:endParaRPr kumimoji="1" lang="zh-CN" altLang="en-US" sz="1600" dirty="0"/>
          </a:p>
          <a:p>
            <a:pPr>
              <a:spcBef>
                <a:spcPts val="750"/>
              </a:spcBef>
            </a:pPr>
            <a:r>
              <a:rPr kumimoji="1" lang="zh-CN" altLang="en-US" sz="1600" dirty="0"/>
              <a:t>实现数据规则过滤</a:t>
            </a:r>
            <a:endParaRPr kumimoji="1" lang="zh-CN" altLang="en-US" sz="1600" dirty="0"/>
          </a:p>
        </p:txBody>
      </p:sp>
      <p:sp>
        <p:nvSpPr>
          <p:cNvPr id="5" name="文本框 4"/>
          <p:cNvSpPr txBox="1"/>
          <p:nvPr/>
        </p:nvSpPr>
        <p:spPr>
          <a:xfrm>
            <a:off x="598488" y="3546414"/>
            <a:ext cx="4144707" cy="1092835"/>
          </a:xfrm>
          <a:prstGeom prst="rect">
            <a:avLst/>
          </a:prstGeom>
          <a:noFill/>
        </p:spPr>
        <p:txBody>
          <a:bodyPr wrap="square">
            <a:spAutoFit/>
          </a:bodyPr>
          <a:lstStyle/>
          <a:p>
            <a:pPr marL="228600" indent="-228600" eaLnBrk="0" hangingPunct="0">
              <a:lnSpc>
                <a:spcPct val="90000"/>
              </a:lnSpc>
              <a:spcBef>
                <a:spcPct val="50000"/>
              </a:spcBef>
              <a:spcAft>
                <a:spcPts val="0"/>
              </a:spcAft>
              <a:buClr>
                <a:schemeClr val="accent1"/>
              </a:buClr>
              <a:buFont typeface="Wingdings" panose="05000000000000000000" pitchFamily="2" charset="2"/>
              <a:buChar char="§"/>
            </a:pPr>
            <a:r>
              <a:rPr kumimoji="1" lang="zh-CN" altLang="en-US" sz="1800" dirty="0">
                <a:solidFill>
                  <a:schemeClr val="accent6">
                    <a:lumMod val="75000"/>
                  </a:schemeClr>
                </a:solidFill>
                <a:latin typeface="微软雅黑" panose="020B0503020204020204" pitchFamily="34" charset="-122"/>
                <a:ea typeface="微软雅黑" panose="020B0503020204020204" pitchFamily="34" charset="-122"/>
              </a:rPr>
              <a:t>准确性，能将业务系统中的变化数据按一定的频率准确地捕获到</a:t>
            </a:r>
            <a:endParaRPr kumimoji="1"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a:p>
            <a:pPr marL="228600" indent="-228600" eaLnBrk="0" hangingPunct="0">
              <a:lnSpc>
                <a:spcPct val="90000"/>
              </a:lnSpc>
              <a:spcBef>
                <a:spcPts val="50"/>
              </a:spcBef>
              <a:buClr>
                <a:schemeClr val="accent1"/>
              </a:buClr>
              <a:buFont typeface="Wingdings" panose="05000000000000000000" pitchFamily="2" charset="2"/>
              <a:buChar char="§"/>
            </a:pPr>
            <a:r>
              <a:rPr kumimoji="1" lang="zh-CN" altLang="en-US" sz="1800" dirty="0">
                <a:solidFill>
                  <a:schemeClr val="accent6">
                    <a:lumMod val="75000"/>
                  </a:schemeClr>
                </a:solidFill>
                <a:latin typeface="微软雅黑" panose="020B0503020204020204" pitchFamily="34" charset="-122"/>
                <a:ea typeface="微软雅黑" panose="020B0503020204020204" pitchFamily="34" charset="-122"/>
              </a:rPr>
              <a:t>性能，不能对业务系统造成太大的压力，影响现有业务。</a:t>
            </a:r>
            <a:endParaRPr kumimoji="1"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808199" y="1255880"/>
            <a:ext cx="3139156" cy="3415030"/>
          </a:xfrm>
          <a:prstGeom prst="rect">
            <a:avLst/>
          </a:prstGeom>
          <a:solidFill>
            <a:schemeClr val="accent6">
              <a:lumMod val="20000"/>
              <a:lumOff val="80000"/>
            </a:schemeClr>
          </a:solidFill>
        </p:spPr>
        <p:txBody>
          <a:bodyPr wrap="square">
            <a:spAutoFit/>
          </a:bodyPr>
          <a:lstStyle/>
          <a:p>
            <a:pPr>
              <a:lnSpc>
                <a:spcPct val="150000"/>
              </a:lnSpc>
              <a:spcAft>
                <a:spcPts val="0"/>
              </a:spcAft>
            </a:pPr>
            <a:r>
              <a:rPr lang="zh-CN" altLang="en-US" sz="1800" b="1" dirty="0">
                <a:solidFill>
                  <a:schemeClr val="accent4">
                    <a:lumMod val="50000"/>
                  </a:schemeClr>
                </a:solidFill>
                <a:latin typeface="微软雅黑" panose="020B0503020204020204" pitchFamily="34" charset="-122"/>
                <a:ea typeface="微软雅黑" panose="020B0503020204020204" pitchFamily="34" charset="-122"/>
              </a:rPr>
              <a:t>抽样测试验证</a:t>
            </a:r>
            <a:endParaRPr lang="en-US" altLang="zh-CN" sz="1800" b="1"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800" b="1" dirty="0">
                <a:solidFill>
                  <a:schemeClr val="accent4">
                    <a:lumMod val="50000"/>
                  </a:schemeClr>
                </a:solidFill>
                <a:latin typeface="微软雅黑" panose="020B0503020204020204" pitchFamily="34" charset="-122"/>
                <a:ea typeface="微软雅黑" panose="020B0503020204020204" pitchFamily="34" charset="-122"/>
              </a:rPr>
              <a:t>对比处理前后的数据量变化</a:t>
            </a:r>
            <a:endParaRPr lang="en-US" altLang="zh-CN" sz="1800" b="1"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800" b="1" dirty="0">
                <a:solidFill>
                  <a:schemeClr val="accent4">
                    <a:lumMod val="50000"/>
                  </a:schemeClr>
                </a:solidFill>
                <a:latin typeface="微软雅黑" panose="020B0503020204020204" pitchFamily="34" charset="-122"/>
                <a:ea typeface="微软雅黑" panose="020B0503020204020204" pitchFamily="34" charset="-122"/>
              </a:rPr>
              <a:t>验证数据合法性</a:t>
            </a:r>
            <a:endParaRPr lang="zh-CN" altLang="en-US" sz="1800" b="1"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800" b="1" dirty="0">
                <a:solidFill>
                  <a:schemeClr val="accent4">
                    <a:lumMod val="50000"/>
                  </a:schemeClr>
                </a:solidFill>
                <a:latin typeface="微软雅黑" panose="020B0503020204020204" pitchFamily="34" charset="-122"/>
                <a:ea typeface="微软雅黑" panose="020B0503020204020204" pitchFamily="34" charset="-122"/>
              </a:rPr>
              <a:t>字段逻辑验证</a:t>
            </a:r>
            <a:endParaRPr lang="zh-CN" altLang="en-US" sz="1800" b="1"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1800" dirty="0">
                <a:solidFill>
                  <a:schemeClr val="accent4">
                    <a:lumMod val="50000"/>
                  </a:schemeClr>
                </a:solidFill>
                <a:latin typeface="微软雅黑" panose="020B0503020204020204" pitchFamily="34" charset="-122"/>
                <a:ea typeface="微软雅黑" panose="020B0503020204020204" pitchFamily="34" charset="-122"/>
              </a:rPr>
              <a:t>枚举类型的字段查看枚举分布，如性别、年龄、地域、学历等分布，以及活跃小时段分布</a:t>
            </a:r>
            <a:endParaRPr lang="zh-CN" altLang="en-US" sz="18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10" name="左箭头 9"/>
          <p:cNvSpPr/>
          <p:nvPr/>
        </p:nvSpPr>
        <p:spPr>
          <a:xfrm>
            <a:off x="4785439" y="3890041"/>
            <a:ext cx="948916" cy="540774"/>
          </a:xfrm>
          <a:prstGeom prst="leftArrow">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0" scaled="1"/>
            <a:tileRect/>
          </a:gra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零代码智能测试工具</a:t>
            </a:r>
            <a:r>
              <a:rPr lang="en-US" altLang="zh-CN" sz="2800" dirty="0" err="1"/>
              <a:t>APIAuto</a:t>
            </a:r>
            <a:endParaRPr kumimoji="1" lang="zh-CN" altLang="en-US" dirty="0"/>
          </a:p>
        </p:txBody>
      </p:sp>
      <p:pic>
        <p:nvPicPr>
          <p:cNvPr id="4" name="图片 3"/>
          <p:cNvPicPr>
            <a:picLocks noChangeAspect="1"/>
          </p:cNvPicPr>
          <p:nvPr/>
        </p:nvPicPr>
        <p:blipFill>
          <a:blip r:embed="rId1"/>
          <a:stretch>
            <a:fillRect/>
          </a:stretch>
        </p:blipFill>
        <p:spPr>
          <a:xfrm>
            <a:off x="919855" y="804667"/>
            <a:ext cx="6389890" cy="418444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29945"/>
          </a:xfrm>
          <a:prstGeom prst="rect">
            <a:avLst/>
          </a:prstGeom>
        </p:spPr>
        <p:txBody>
          <a:bodyPr wrap="square">
            <a:spAutoFit/>
          </a:bodyPr>
          <a:lstStyle/>
          <a:p>
            <a:pPr algn="ctr">
              <a:spcAft>
                <a:spcPts val="0"/>
              </a:spcAft>
            </a:pPr>
            <a:r>
              <a:rPr lang="en-US" altLang="zh-CN" sz="4800" b="1" dirty="0">
                <a:ln w="19050">
                  <a:noFill/>
                </a:ln>
                <a:solidFill>
                  <a:srgbClr val="FFFFFF"/>
                </a:solidFill>
                <a:latin typeface="微软雅黑" panose="020B0503020204020204" pitchFamily="34" charset="-122"/>
                <a:ea typeface="微软雅黑" panose="020B0503020204020204" pitchFamily="34" charset="-122"/>
              </a:rPr>
              <a:t>14.5</a:t>
            </a:r>
            <a:r>
              <a:rPr lang="zh-CN" altLang="en-US" sz="4800" b="1" dirty="0">
                <a:ln w="19050">
                  <a:noFill/>
                </a:ln>
                <a:solidFill>
                  <a:srgbClr val="FFFFFF"/>
                </a:solidFill>
                <a:latin typeface="微软雅黑" panose="020B0503020204020204" pitchFamily="34" charset="-122"/>
                <a:ea typeface="微软雅黑" panose="020B0503020204020204" pitchFamily="34" charset="-122"/>
              </a:rPr>
              <a:t> 彻底实现持续测试</a:t>
            </a:r>
            <a:endParaRPr lang="zh-CN" altLang="zh-CN" sz="48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55521" y="3008178"/>
            <a:ext cx="3492414" cy="1938020"/>
          </a:xfrm>
          <a:prstGeom prst="rect">
            <a:avLst/>
          </a:prstGeom>
          <a:noFill/>
        </p:spPr>
        <p:txBody>
          <a:bodyPr wrap="square" rtlCol="0">
            <a:spAutoFit/>
          </a:bodyPr>
          <a:lstStyle/>
          <a:p>
            <a:pPr>
              <a:lnSpc>
                <a:spcPct val="150000"/>
              </a:lnSpc>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14.5.1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重新理解持续测试</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14.5.2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实现框架</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14.5.3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持续测试成熟度模型</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spcBef>
                <a:spcPts val="0"/>
              </a:spcBef>
            </a:pPr>
            <a:r>
              <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rPr>
              <a:t>14.5.4 </a:t>
            </a:r>
            <a:r>
              <a:rPr kumimoji="1" lang="zh-CN" altLang="en-US" sz="2000" dirty="0">
                <a:solidFill>
                  <a:schemeClr val="accent1">
                    <a:lumMod val="75000"/>
                  </a:schemeClr>
                </a:solidFill>
                <a:latin typeface="微软雅黑" panose="020B0503020204020204" pitchFamily="34" charset="-122"/>
                <a:ea typeface="微软雅黑" panose="020B0503020204020204" pitchFamily="34" charset="-122"/>
              </a:rPr>
              <a:t>彻底的持续测试</a:t>
            </a:r>
            <a:endParaRPr kumimoji="1"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ea typeface="阿里巴巴普惠体" panose="00020600040101010101" charset="-122"/>
                <a:sym typeface="Alibaba-PuHuiTi-M"/>
              </a:rPr>
              <a:t>持续测试</a:t>
            </a:r>
            <a:endParaRPr lang="zh-CN" altLang="en-US" sz="2800" dirty="0">
              <a:ea typeface="阿里巴巴普惠体" panose="00020600040101010101" charset="-122"/>
              <a:sym typeface="Alibaba-PuHuiTi-M"/>
            </a:endParaRPr>
          </a:p>
        </p:txBody>
      </p:sp>
      <p:sp>
        <p:nvSpPr>
          <p:cNvPr id="3" name="Shape 234"/>
          <p:cNvSpPr/>
          <p:nvPr/>
        </p:nvSpPr>
        <p:spPr>
          <a:xfrm>
            <a:off x="130919" y="1559543"/>
            <a:ext cx="5113837" cy="255333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22580" indent="-314960">
              <a:lnSpc>
                <a:spcPct val="150000"/>
              </a:lnSpc>
              <a:spcAft>
                <a:spcPts val="0"/>
              </a:spcAft>
              <a:buFont typeface="Wingdings" panose="05000000000000000000" pitchFamily="2" charset="2"/>
              <a:buChar char="n"/>
            </a:pPr>
            <a:r>
              <a:rPr lang="zh-CN" altLang="en-US" sz="2000" b="0" dirty="0">
                <a:solidFill>
                  <a:schemeClr val="tx1">
                    <a:lumMod val="85000"/>
                  </a:schemeClr>
                </a:solidFill>
                <a:ea typeface="阿里巴巴普惠体" panose="00020600040101010101" charset="-122"/>
              </a:rPr>
              <a:t>测试可以随时开展起来，且具有连续性</a:t>
            </a:r>
            <a:endParaRPr lang="en-US" altLang="zh-CN" sz="2000" b="0" dirty="0">
              <a:solidFill>
                <a:schemeClr val="tx1">
                  <a:lumMod val="85000"/>
                </a:schemeClr>
              </a:solidFill>
              <a:ea typeface="阿里巴巴普惠体" panose="00020600040101010101" charset="-122"/>
            </a:endParaRPr>
          </a:p>
          <a:p>
            <a:pPr marL="322580" indent="-314960">
              <a:lnSpc>
                <a:spcPct val="150000"/>
              </a:lnSpc>
              <a:spcBef>
                <a:spcPts val="0"/>
              </a:spcBef>
              <a:spcAft>
                <a:spcPts val="0"/>
              </a:spcAft>
              <a:buFont typeface="Wingdings" panose="05000000000000000000" pitchFamily="2" charset="2"/>
              <a:buChar char="n"/>
            </a:pPr>
            <a:r>
              <a:rPr lang="zh-CN" altLang="en-US" sz="2000" b="0" dirty="0">
                <a:solidFill>
                  <a:schemeClr val="tx1">
                    <a:lumMod val="85000"/>
                  </a:schemeClr>
                </a:solidFill>
                <a:ea typeface="阿里巴巴普惠体" panose="00020600040101010101" charset="-122"/>
              </a:rPr>
              <a:t>测试和开发、运维能很好地融合、匹配和同步起来</a:t>
            </a:r>
            <a:endParaRPr lang="en-US" altLang="zh-CN" sz="2000" b="0" dirty="0">
              <a:solidFill>
                <a:schemeClr val="tx1">
                  <a:lumMod val="85000"/>
                </a:schemeClr>
              </a:solidFill>
              <a:ea typeface="阿里巴巴普惠体" panose="00020600040101010101" charset="-122"/>
            </a:endParaRPr>
          </a:p>
          <a:p>
            <a:pPr marL="322580" indent="-314960">
              <a:lnSpc>
                <a:spcPct val="150000"/>
              </a:lnSpc>
              <a:spcBef>
                <a:spcPts val="0"/>
              </a:spcBef>
              <a:buFont typeface="Wingdings" panose="05000000000000000000" pitchFamily="2" charset="2"/>
              <a:buChar char="n"/>
            </a:pPr>
            <a:r>
              <a:rPr lang="zh-CN" altLang="en-US" sz="2000" b="0" dirty="0">
                <a:solidFill>
                  <a:schemeClr val="tx1">
                    <a:lumMod val="85000"/>
                  </a:schemeClr>
                </a:solidFill>
                <a:ea typeface="阿里巴巴普惠体" panose="00020600040101010101" charset="-122"/>
              </a:rPr>
              <a:t>以最少的测试、最快的速度覆盖交付所面临的业务风险</a:t>
            </a:r>
            <a:endParaRPr sz="2000" b="0" dirty="0">
              <a:solidFill>
                <a:schemeClr val="tx1">
                  <a:lumMod val="85000"/>
                </a:schemeClr>
              </a:solidFill>
              <a:ea typeface="阿里巴巴普惠体" panose="00020600040101010101" charset="-122"/>
              <a:sym typeface="Alibaba-PuHuiTi-M"/>
            </a:endParaRPr>
          </a:p>
        </p:txBody>
      </p:sp>
      <p:pic>
        <p:nvPicPr>
          <p:cNvPr id="6" name="图片 5"/>
          <p:cNvPicPr>
            <a:picLocks noChangeAspect="1"/>
          </p:cNvPicPr>
          <p:nvPr/>
        </p:nvPicPr>
        <p:blipFill>
          <a:blip r:embed="rId1"/>
          <a:stretch>
            <a:fillRect/>
          </a:stretch>
        </p:blipFill>
        <p:spPr>
          <a:xfrm>
            <a:off x="4899834" y="1288254"/>
            <a:ext cx="4244166" cy="309591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latin typeface="微软雅黑" panose="020B0503020204020204" pitchFamily="34" charset="-122"/>
                <a:ea typeface="微软雅黑" panose="020B0503020204020204" pitchFamily="34" charset="-122"/>
                <a:sym typeface="Alibaba-PuHuiTi-M"/>
              </a:rPr>
              <a:t>持续测试的特点</a:t>
            </a:r>
            <a:endParaRPr kumimoji="1" lang="zh-CN" altLang="en-US" dirty="0"/>
          </a:p>
        </p:txBody>
      </p:sp>
      <p:sp>
        <p:nvSpPr>
          <p:cNvPr id="4" name="Shape 234"/>
          <p:cNvSpPr/>
          <p:nvPr/>
        </p:nvSpPr>
        <p:spPr>
          <a:xfrm>
            <a:off x="243123" y="1384647"/>
            <a:ext cx="1516433"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2">
                    <a:lumMod val="50000"/>
                  </a:schemeClr>
                </a:solidFill>
                <a:latin typeface="微软雅黑" panose="020B0503020204020204" pitchFamily="34" charset="-122"/>
                <a:ea typeface="微软雅黑" panose="020B0503020204020204" pitchFamily="34" charset="-122"/>
              </a:rPr>
              <a:t>足够快</a:t>
            </a:r>
            <a:endParaRPr sz="2400" b="0" dirty="0">
              <a:solidFill>
                <a:schemeClr val="accent2">
                  <a:lumMod val="50000"/>
                </a:schemeClr>
              </a:solidFill>
              <a:latin typeface="微软雅黑" panose="020B0503020204020204" pitchFamily="34" charset="-122"/>
              <a:ea typeface="微软雅黑" panose="020B0503020204020204" pitchFamily="34" charset="-122"/>
              <a:sym typeface="Alibaba-PuHuiTi-M"/>
            </a:endParaRPr>
          </a:p>
        </p:txBody>
      </p:sp>
      <p:sp>
        <p:nvSpPr>
          <p:cNvPr id="5" name="Shape 234"/>
          <p:cNvSpPr/>
          <p:nvPr/>
        </p:nvSpPr>
        <p:spPr>
          <a:xfrm>
            <a:off x="289447" y="1960692"/>
            <a:ext cx="1765338" cy="209169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2">
                    <a:lumMod val="50000"/>
                  </a:schemeClr>
                </a:solidFill>
                <a:latin typeface="微软雅黑" panose="020B0503020204020204" pitchFamily="34" charset="-122"/>
                <a:ea typeface="微软雅黑" panose="020B0503020204020204" pitchFamily="34" charset="-122"/>
                <a:sym typeface="Alibaba-PuHuiTi-M"/>
              </a:rPr>
              <a:t>整个测试过程要快，一方面高度自动化测试，另方面业务端到端的探索式测试</a:t>
            </a:r>
            <a:endParaRPr sz="1600" b="0" dirty="0">
              <a:solidFill>
                <a:schemeClr val="accent2">
                  <a:lumMod val="50000"/>
                </a:schemeClr>
              </a:solidFill>
              <a:latin typeface="微软雅黑" panose="020B0503020204020204" pitchFamily="34" charset="-122"/>
              <a:ea typeface="微软雅黑" panose="020B0503020204020204" pitchFamily="34" charset="-122"/>
              <a:sym typeface="Alibaba-PuHuiTi-M"/>
            </a:endParaRPr>
          </a:p>
        </p:txBody>
      </p:sp>
      <p:sp>
        <p:nvSpPr>
          <p:cNvPr id="6" name="Shape 234"/>
          <p:cNvSpPr/>
          <p:nvPr/>
        </p:nvSpPr>
        <p:spPr>
          <a:xfrm>
            <a:off x="2128637" y="1384647"/>
            <a:ext cx="2284587"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4">
                    <a:lumMod val="50000"/>
                  </a:schemeClr>
                </a:solidFill>
                <a:latin typeface="微软雅黑" panose="020B0503020204020204" pitchFamily="34" charset="-122"/>
                <a:ea typeface="微软雅黑" panose="020B0503020204020204" pitchFamily="34" charset="-122"/>
                <a:sym typeface="Alibaba-PuHuiTi-M"/>
              </a:rPr>
              <a:t>准确且有效</a:t>
            </a:r>
            <a:endParaRPr sz="2400" b="0" dirty="0">
              <a:solidFill>
                <a:schemeClr val="accent4">
                  <a:lumMod val="50000"/>
                </a:schemeClr>
              </a:solidFill>
              <a:latin typeface="微软雅黑" panose="020B0503020204020204" pitchFamily="34" charset="-122"/>
              <a:ea typeface="微软雅黑" panose="020B0503020204020204" pitchFamily="34" charset="-122"/>
              <a:sym typeface="Alibaba-PuHuiTi-M"/>
            </a:endParaRPr>
          </a:p>
        </p:txBody>
      </p:sp>
      <p:sp>
        <p:nvSpPr>
          <p:cNvPr id="7" name="Shape 234"/>
          <p:cNvSpPr/>
          <p:nvPr/>
        </p:nvSpPr>
        <p:spPr>
          <a:xfrm>
            <a:off x="2371356" y="1973483"/>
            <a:ext cx="1988212" cy="172212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4">
                    <a:lumMod val="50000"/>
                  </a:schemeClr>
                </a:solidFill>
                <a:latin typeface="微软雅黑" panose="020B0503020204020204" pitchFamily="34" charset="-122"/>
                <a:ea typeface="微软雅黑" panose="020B0503020204020204" pitchFamily="34" charset="-122"/>
                <a:sym typeface="Alibaba-PuHuiTi-M"/>
              </a:rPr>
              <a:t>被测系统往往很复杂，不可能做全回归测试，而是要推行精准测试</a:t>
            </a:r>
            <a:endParaRPr sz="1600" b="0" dirty="0">
              <a:solidFill>
                <a:schemeClr val="accent4">
                  <a:lumMod val="50000"/>
                </a:schemeClr>
              </a:solidFill>
              <a:latin typeface="微软雅黑" panose="020B0503020204020204" pitchFamily="34" charset="-122"/>
              <a:ea typeface="微软雅黑" panose="020B0503020204020204" pitchFamily="34" charset="-122"/>
              <a:sym typeface="Alibaba-PuHuiTi-M"/>
            </a:endParaRPr>
          </a:p>
        </p:txBody>
      </p:sp>
      <p:sp>
        <p:nvSpPr>
          <p:cNvPr id="8" name="Shape 234"/>
          <p:cNvSpPr/>
          <p:nvPr/>
        </p:nvSpPr>
        <p:spPr>
          <a:xfrm>
            <a:off x="4508238" y="1384647"/>
            <a:ext cx="1986034"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5">
                    <a:lumMod val="50000"/>
                  </a:schemeClr>
                </a:solidFill>
                <a:latin typeface="微软雅黑" panose="020B0503020204020204" pitchFamily="34" charset="-122"/>
                <a:ea typeface="微软雅黑" panose="020B0503020204020204" pitchFamily="34" charset="-122"/>
                <a:sym typeface="Alibaba-PuHuiTi-M"/>
              </a:rPr>
              <a:t>平滑有序</a:t>
            </a:r>
            <a:endParaRPr sz="2400" b="0" dirty="0">
              <a:solidFill>
                <a:schemeClr val="accent5">
                  <a:lumMod val="50000"/>
                </a:schemeClr>
              </a:solidFill>
              <a:latin typeface="微软雅黑" panose="020B0503020204020204" pitchFamily="34" charset="-122"/>
              <a:ea typeface="微软雅黑" panose="020B0503020204020204" pitchFamily="34" charset="-122"/>
              <a:sym typeface="Alibaba-PuHuiTi-M"/>
            </a:endParaRPr>
          </a:p>
        </p:txBody>
      </p:sp>
      <p:sp>
        <p:nvSpPr>
          <p:cNvPr id="9" name="Shape 234"/>
          <p:cNvSpPr/>
          <p:nvPr/>
        </p:nvSpPr>
        <p:spPr>
          <a:xfrm>
            <a:off x="4636418" y="1960691"/>
            <a:ext cx="1912182" cy="209169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5">
                    <a:lumMod val="50000"/>
                  </a:schemeClr>
                </a:solidFill>
                <a:latin typeface="微软雅黑" panose="020B0503020204020204" pitchFamily="34" charset="-122"/>
                <a:ea typeface="微软雅黑" panose="020B0503020204020204" pitchFamily="34" charset="-122"/>
                <a:sym typeface="Alibaba-PuHuiTi-M"/>
              </a:rPr>
              <a:t>打通整个测试过程：测试左移到测试右移、单元测试到系统测试、静态测试到动态测试</a:t>
            </a:r>
            <a:endParaRPr sz="1600" b="0" dirty="0">
              <a:solidFill>
                <a:schemeClr val="accent5">
                  <a:lumMod val="50000"/>
                </a:schemeClr>
              </a:solidFill>
              <a:latin typeface="微软雅黑" panose="020B0503020204020204" pitchFamily="34" charset="-122"/>
              <a:ea typeface="微软雅黑" panose="020B0503020204020204" pitchFamily="34" charset="-122"/>
              <a:sym typeface="Alibaba-PuHuiTi-M"/>
            </a:endParaRPr>
          </a:p>
        </p:txBody>
      </p:sp>
      <p:sp>
        <p:nvSpPr>
          <p:cNvPr id="10" name="Shape 234"/>
          <p:cNvSpPr/>
          <p:nvPr/>
        </p:nvSpPr>
        <p:spPr>
          <a:xfrm>
            <a:off x="6748062" y="1365102"/>
            <a:ext cx="2395938"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6">
                    <a:lumMod val="50000"/>
                  </a:schemeClr>
                </a:solidFill>
                <a:latin typeface="微软雅黑" panose="020B0503020204020204" pitchFamily="34" charset="-122"/>
                <a:ea typeface="微软雅黑" panose="020B0503020204020204" pitchFamily="34" charset="-122"/>
                <a:sym typeface="Alibaba-PuHuiTi-M"/>
              </a:rPr>
              <a:t>与</a:t>
            </a:r>
            <a:r>
              <a:rPr lang="en-US" altLang="zh-CN" sz="2400" b="0" dirty="0">
                <a:solidFill>
                  <a:schemeClr val="accent6">
                    <a:lumMod val="50000"/>
                  </a:schemeClr>
                </a:solidFill>
                <a:latin typeface="微软雅黑" panose="020B0503020204020204" pitchFamily="34" charset="-122"/>
                <a:ea typeface="微软雅黑" panose="020B0503020204020204" pitchFamily="34" charset="-122"/>
                <a:sym typeface="Alibaba-PuHuiTi-M"/>
              </a:rPr>
              <a:t>CI/CD</a:t>
            </a:r>
            <a:r>
              <a:rPr lang="zh-CN" altLang="en-US" sz="2400" b="0" dirty="0">
                <a:solidFill>
                  <a:schemeClr val="accent6">
                    <a:lumMod val="50000"/>
                  </a:schemeClr>
                </a:solidFill>
                <a:latin typeface="微软雅黑" panose="020B0503020204020204" pitchFamily="34" charset="-122"/>
                <a:ea typeface="微软雅黑" panose="020B0503020204020204" pitchFamily="34" charset="-122"/>
                <a:sym typeface="Alibaba-PuHuiTi-M"/>
              </a:rPr>
              <a:t>集成</a:t>
            </a:r>
            <a:endParaRPr sz="2400" b="0" dirty="0">
              <a:solidFill>
                <a:schemeClr val="accent6">
                  <a:lumMod val="50000"/>
                </a:schemeClr>
              </a:solidFill>
              <a:latin typeface="微软雅黑" panose="020B0503020204020204" pitchFamily="34" charset="-122"/>
              <a:ea typeface="微软雅黑" panose="020B0503020204020204" pitchFamily="34" charset="-122"/>
              <a:sym typeface="Alibaba-PuHuiTi-M"/>
            </a:endParaRPr>
          </a:p>
        </p:txBody>
      </p:sp>
      <p:sp>
        <p:nvSpPr>
          <p:cNvPr id="11" name="Shape 234"/>
          <p:cNvSpPr/>
          <p:nvPr/>
        </p:nvSpPr>
        <p:spPr>
          <a:xfrm>
            <a:off x="7106872" y="1960811"/>
            <a:ext cx="1776567" cy="172212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6">
                    <a:lumMod val="50000"/>
                  </a:schemeClr>
                </a:solidFill>
                <a:latin typeface="微软雅黑" panose="020B0503020204020204" pitchFamily="34" charset="-122"/>
                <a:ea typeface="微软雅黑" panose="020B0503020204020204" pitchFamily="34" charset="-122"/>
                <a:sym typeface="Alibaba-PuHuiTi-M"/>
              </a:rPr>
              <a:t>与研发的持续构建、持续集成、持续部署、运维等环境的集成</a:t>
            </a:r>
            <a:endParaRPr sz="1600" b="0" dirty="0">
              <a:solidFill>
                <a:schemeClr val="accent6">
                  <a:lumMod val="50000"/>
                </a:schemeClr>
              </a:solidFill>
              <a:latin typeface="微软雅黑" panose="020B0503020204020204" pitchFamily="34" charset="-122"/>
              <a:ea typeface="微软雅黑" panose="020B0503020204020204" pitchFamily="34" charset="-122"/>
              <a:sym typeface="Alibaba-PuHuiTi-M"/>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持续测试实施框架</a:t>
            </a:r>
            <a:endParaRPr kumimoji="1" lang="zh-CN" altLang="en-US" dirty="0"/>
          </a:p>
        </p:txBody>
      </p:sp>
      <p:grpSp>
        <p:nvGrpSpPr>
          <p:cNvPr id="4" name="组合 3"/>
          <p:cNvGrpSpPr/>
          <p:nvPr/>
        </p:nvGrpSpPr>
        <p:grpSpPr>
          <a:xfrm>
            <a:off x="1397164" y="1002825"/>
            <a:ext cx="6349672" cy="3379605"/>
            <a:chOff x="233733" y="405508"/>
            <a:chExt cx="1040334" cy="582256"/>
          </a:xfrm>
        </p:grpSpPr>
        <p:pic>
          <p:nvPicPr>
            <p:cNvPr id="5" name="图片 4"/>
            <p:cNvPicPr>
              <a:picLocks noChangeAspect="1"/>
            </p:cNvPicPr>
            <p:nvPr/>
          </p:nvPicPr>
          <p:blipFill>
            <a:blip r:embed="rId1"/>
            <a:stretch>
              <a:fillRect/>
            </a:stretch>
          </p:blipFill>
          <p:spPr>
            <a:xfrm>
              <a:off x="233733" y="858831"/>
              <a:ext cx="1040334" cy="128933"/>
            </a:xfrm>
            <a:prstGeom prst="rect">
              <a:avLst/>
            </a:prstGeom>
          </p:spPr>
        </p:pic>
        <p:pic>
          <p:nvPicPr>
            <p:cNvPr id="6" name="图片 5"/>
            <p:cNvPicPr>
              <a:picLocks noChangeAspect="1"/>
            </p:cNvPicPr>
            <p:nvPr/>
          </p:nvPicPr>
          <p:blipFill>
            <a:blip r:embed="rId2"/>
            <a:stretch>
              <a:fillRect/>
            </a:stretch>
          </p:blipFill>
          <p:spPr>
            <a:xfrm>
              <a:off x="233733" y="631389"/>
              <a:ext cx="1040334" cy="117376"/>
            </a:xfrm>
            <a:prstGeom prst="rect">
              <a:avLst/>
            </a:prstGeom>
          </p:spPr>
        </p:pic>
        <p:pic>
          <p:nvPicPr>
            <p:cNvPr id="7" name="图片 6"/>
            <p:cNvPicPr>
              <a:picLocks noChangeAspect="1"/>
            </p:cNvPicPr>
            <p:nvPr/>
          </p:nvPicPr>
          <p:blipFill>
            <a:blip r:embed="rId3"/>
            <a:stretch>
              <a:fillRect/>
            </a:stretch>
          </p:blipFill>
          <p:spPr>
            <a:xfrm>
              <a:off x="233733" y="405508"/>
              <a:ext cx="1040334" cy="115815"/>
            </a:xfrm>
            <a:prstGeom prst="rect">
              <a:avLst/>
            </a:prstGeom>
          </p:spPr>
        </p:pic>
        <p:sp>
          <p:nvSpPr>
            <p:cNvPr id="8" name="上下箭头 7"/>
            <p:cNvSpPr/>
            <p:nvPr/>
          </p:nvSpPr>
          <p:spPr>
            <a:xfrm>
              <a:off x="1094112" y="75398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9" name="上下箭头 8"/>
            <p:cNvSpPr/>
            <p:nvPr/>
          </p:nvSpPr>
          <p:spPr>
            <a:xfrm>
              <a:off x="834496" y="748764"/>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0" name="上下箭头 9"/>
            <p:cNvSpPr/>
            <p:nvPr/>
          </p:nvSpPr>
          <p:spPr>
            <a:xfrm>
              <a:off x="509564" y="74876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1" name="上下箭头 10"/>
            <p:cNvSpPr/>
            <p:nvPr/>
          </p:nvSpPr>
          <p:spPr>
            <a:xfrm>
              <a:off x="1080074" y="52887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2" name="上下箭头 11"/>
            <p:cNvSpPr/>
            <p:nvPr/>
          </p:nvSpPr>
          <p:spPr>
            <a:xfrm>
              <a:off x="629089" y="52156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926758" y="1978373"/>
            <a:ext cx="7525264"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14.6</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 软件测试发展趋势</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8856" y="3122136"/>
            <a:ext cx="2981067" cy="922020"/>
          </a:xfrm>
          <a:prstGeom prst="rect">
            <a:avLst/>
          </a:prstGeom>
          <a:noFill/>
        </p:spPr>
        <p:txBody>
          <a:bodyPr wrap="square">
            <a:spAutoFit/>
          </a:bodyPr>
          <a:lstStyle/>
          <a:p>
            <a:pPr>
              <a:lnSpc>
                <a:spcPct val="150000"/>
              </a:lnSpc>
              <a:spcAft>
                <a:spcPts val="0"/>
              </a:spcAft>
            </a:pPr>
            <a:r>
              <a:rPr kumimoji="1" lang="en-US" altLang="zh-CN" dirty="0">
                <a:solidFill>
                  <a:schemeClr val="accent1">
                    <a:lumMod val="75000"/>
                  </a:schemeClr>
                </a:solidFill>
              </a:rPr>
              <a:t>14.6.1 </a:t>
            </a:r>
            <a:r>
              <a:rPr kumimoji="1" lang="en-GB" altLang="zh-CN" dirty="0">
                <a:solidFill>
                  <a:schemeClr val="accent1">
                    <a:lumMod val="75000"/>
                  </a:schemeClr>
                </a:solidFill>
              </a:rPr>
              <a:t>MBT</a:t>
            </a:r>
            <a:r>
              <a:rPr kumimoji="1" lang="zh-CN" altLang="en-US" dirty="0">
                <a:solidFill>
                  <a:schemeClr val="accent1">
                    <a:lumMod val="75000"/>
                  </a:schemeClr>
                </a:solidFill>
              </a:rPr>
              <a:t>的应用前景</a:t>
            </a:r>
            <a:endParaRPr kumimoji="1" lang="en-US" altLang="zh-CN" dirty="0">
              <a:solidFill>
                <a:schemeClr val="accent1">
                  <a:lumMod val="75000"/>
                </a:schemeClr>
              </a:solidFill>
            </a:endParaRPr>
          </a:p>
          <a:p>
            <a:pPr>
              <a:lnSpc>
                <a:spcPct val="150000"/>
              </a:lnSpc>
              <a:spcBef>
                <a:spcPts val="0"/>
              </a:spcBef>
            </a:pPr>
            <a:r>
              <a:rPr kumimoji="1" lang="en-US" altLang="zh-CN" dirty="0">
                <a:solidFill>
                  <a:schemeClr val="accent1">
                    <a:lumMod val="75000"/>
                  </a:schemeClr>
                </a:solidFill>
              </a:rPr>
              <a:t>14.6.2</a:t>
            </a:r>
            <a:r>
              <a:rPr kumimoji="1" lang="zh-CN" altLang="en-US" dirty="0">
                <a:solidFill>
                  <a:schemeClr val="accent1">
                    <a:lumMod val="75000"/>
                  </a:schemeClr>
                </a:solidFill>
              </a:rPr>
              <a:t> 软件测试六大趋势</a:t>
            </a:r>
            <a:endParaRPr kumimoji="1" lang="en-US" altLang="zh-CN" dirty="0">
              <a:solidFill>
                <a:schemeClr val="accent1">
                  <a:lumMod val="75000"/>
                </a:schemeClr>
              </a:solidFill>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一个新时代</a:t>
            </a:r>
            <a:endParaRPr kumimoji="1" lang="zh-CN" altLang="en-US" dirty="0">
              <a:latin typeface="微软雅黑" panose="020B0503020204020204" pitchFamily="34" charset="-122"/>
              <a:ea typeface="微软雅黑" panose="020B0503020204020204" pitchFamily="34" charset="-122"/>
            </a:endParaRPr>
          </a:p>
        </p:txBody>
      </p:sp>
      <p:sp>
        <p:nvSpPr>
          <p:cNvPr id="4" name="IT基础设施云化"/>
          <p:cNvSpPr txBox="1"/>
          <p:nvPr/>
        </p:nvSpPr>
        <p:spPr>
          <a:xfrm>
            <a:off x="709806" y="1154273"/>
            <a:ext cx="7352327" cy="927100"/>
          </a:xfrm>
          <a:prstGeom prst="rect">
            <a:avLst/>
          </a:prstGeom>
          <a:ln w="12700">
            <a:miter lim="400000"/>
          </a:ln>
        </p:spPr>
        <p:txBody>
          <a:bodyPr wrap="square" lIns="2150" tIns="2150" rIns="2150" bIns="2150">
            <a:spAutoFit/>
          </a:bodyPr>
          <a:lstStyle/>
          <a:p>
            <a:pPr defTabSz="129540">
              <a:lnSpc>
                <a:spcPct val="150000"/>
              </a:lnSpc>
              <a:spcAft>
                <a:spcPts val="0"/>
              </a:spcAft>
              <a:defRPr sz="2000" spc="80">
                <a:solidFill>
                  <a:srgbClr val="DCDEE0"/>
                </a:solidFill>
                <a:latin typeface="PingFang SC Regular"/>
                <a:ea typeface="PingFang SC Regular"/>
                <a:cs typeface="PingFang SC Regular"/>
                <a:sym typeface="PingFang SC Regular"/>
              </a:defRPr>
            </a:pPr>
            <a:r>
              <a:rPr lang="zh-CN" altLang="zh-CN" dirty="0">
                <a:solidFill>
                  <a:schemeClr val="tx1">
                    <a:lumMod val="85000"/>
                  </a:schemeClr>
                </a:solidFill>
                <a:latin typeface="Yuanti SC" charset="-122"/>
                <a:ea typeface="Yuanti SC" charset="-122"/>
                <a:sym typeface="PingFang SC Regular"/>
              </a:rPr>
              <a:t>我们可以</a:t>
            </a:r>
            <a:r>
              <a:rPr kumimoji="1" lang="zh-CN" altLang="zh-CN" dirty="0">
                <a:solidFill>
                  <a:schemeClr val="tx1">
                    <a:lumMod val="85000"/>
                  </a:schemeClr>
                </a:solidFill>
                <a:latin typeface="微软雅黑" panose="020B0503020204020204" pitchFamily="34" charset="-122"/>
                <a:ea typeface="微软雅黑" panose="020B0503020204020204" pitchFamily="34" charset="-122"/>
                <a:cs typeface="+mj-cs"/>
                <a:sym typeface="PingFang SC Regular"/>
              </a:rPr>
              <a:t>用很多词汇</a:t>
            </a:r>
            <a:r>
              <a:rPr lang="zh-CN" altLang="zh-CN" dirty="0">
                <a:solidFill>
                  <a:schemeClr val="tx1">
                    <a:lumMod val="85000"/>
                  </a:schemeClr>
                </a:solidFill>
                <a:latin typeface="Yuanti SC" charset="-122"/>
                <a:ea typeface="Yuanti SC" charset="-122"/>
                <a:sym typeface="PingFang SC Regular"/>
              </a:rPr>
              <a:t>来形容这个时代：移动互联</a:t>
            </a:r>
            <a:r>
              <a:rPr lang="zh-CN" altLang="en-US" dirty="0">
                <a:solidFill>
                  <a:schemeClr val="tx1">
                    <a:lumMod val="85000"/>
                  </a:schemeClr>
                </a:solidFill>
                <a:latin typeface="Yuanti SC" charset="-122"/>
                <a:ea typeface="Yuanti SC" charset="-122"/>
                <a:sym typeface="PingFang SC Regular"/>
              </a:rPr>
              <a:t>、</a:t>
            </a:r>
            <a:r>
              <a:rPr lang="zh-CN" altLang="zh-CN" dirty="0">
                <a:solidFill>
                  <a:schemeClr val="tx1">
                    <a:lumMod val="85000"/>
                  </a:schemeClr>
                </a:solidFill>
                <a:latin typeface="Yuanti SC" charset="-122"/>
                <a:ea typeface="Yuanti SC" charset="-122"/>
                <a:sym typeface="PingFang SC Regular"/>
              </a:rPr>
              <a:t>智能</a:t>
            </a:r>
            <a:r>
              <a:rPr lang="zh-CN" altLang="en-US" dirty="0">
                <a:solidFill>
                  <a:schemeClr val="tx1">
                    <a:lumMod val="85000"/>
                  </a:schemeClr>
                </a:solidFill>
                <a:latin typeface="Yuanti SC" charset="-122"/>
                <a:ea typeface="Yuanti SC" charset="-122"/>
                <a:sym typeface="PingFang SC Regular"/>
              </a:rPr>
              <a:t>、</a:t>
            </a:r>
            <a:r>
              <a:rPr lang="en-US" altLang="zh-CN" dirty="0">
                <a:solidFill>
                  <a:schemeClr val="tx1">
                    <a:lumMod val="85000"/>
                  </a:schemeClr>
                </a:solidFill>
                <a:latin typeface="Yuanti SC" charset="-122"/>
                <a:ea typeface="Yuanti SC" charset="-122"/>
                <a:sym typeface="PingFang SC Regular"/>
              </a:rPr>
              <a:t>Cloud</a:t>
            </a:r>
            <a:r>
              <a:rPr lang="zh-CN" altLang="en-US" dirty="0">
                <a:solidFill>
                  <a:schemeClr val="tx1">
                    <a:lumMod val="85000"/>
                  </a:schemeClr>
                </a:solidFill>
                <a:latin typeface="Yuanti SC" charset="-122"/>
                <a:ea typeface="Yuanti SC" charset="-122"/>
                <a:sym typeface="PingFang SC Regular"/>
              </a:rPr>
              <a:t>、</a:t>
            </a:r>
            <a:r>
              <a:rPr lang="zh-CN" altLang="zh-CN" b="1" dirty="0">
                <a:solidFill>
                  <a:schemeClr val="tx1">
                    <a:lumMod val="85000"/>
                  </a:schemeClr>
                </a:solidFill>
                <a:latin typeface="Yuanti SC" charset="-122"/>
                <a:ea typeface="Yuanti SC" charset="-122"/>
                <a:sym typeface="PingFang SC Regular"/>
              </a:rPr>
              <a:t>数字化</a:t>
            </a:r>
            <a:r>
              <a:rPr lang="zh-CN" altLang="en-US" b="1" dirty="0">
                <a:solidFill>
                  <a:schemeClr val="tx1">
                    <a:lumMod val="85000"/>
                  </a:schemeClr>
                </a:solidFill>
                <a:latin typeface="Yuanti SC" charset="-122"/>
                <a:ea typeface="Yuanti SC" charset="-122"/>
                <a:sym typeface="PingFang SC Regular"/>
              </a:rPr>
              <a:t>等等，但更是</a:t>
            </a:r>
            <a:r>
              <a:rPr lang="zh-CN" altLang="zh-CN" b="1" dirty="0">
                <a:solidFill>
                  <a:schemeClr val="tx1">
                    <a:lumMod val="85000"/>
                  </a:schemeClr>
                </a:solidFill>
                <a:latin typeface="Yuanti SC" charset="-122"/>
                <a:ea typeface="Yuanti SC" charset="-122"/>
                <a:sym typeface="PingFang SC Regular"/>
              </a:rPr>
              <a:t>软件定义一切的时代</a:t>
            </a:r>
            <a:endParaRPr lang="zh-CN" altLang="en-US" b="1" dirty="0">
              <a:solidFill>
                <a:schemeClr val="tx1">
                  <a:lumMod val="85000"/>
                </a:schemeClr>
              </a:solidFill>
              <a:latin typeface="Yuanti SC" charset="-122"/>
              <a:ea typeface="Yuanti SC" charset="-122"/>
            </a:endParaRPr>
          </a:p>
        </p:txBody>
      </p:sp>
      <p:grpSp>
        <p:nvGrpSpPr>
          <p:cNvPr id="5" name="组合 4"/>
          <p:cNvGrpSpPr/>
          <p:nvPr/>
        </p:nvGrpSpPr>
        <p:grpSpPr>
          <a:xfrm>
            <a:off x="627124" y="2490580"/>
            <a:ext cx="1536506" cy="1591405"/>
            <a:chOff x="1160732" y="740744"/>
            <a:chExt cx="876679" cy="680552"/>
          </a:xfrm>
        </p:grpSpPr>
        <p:sp>
          <p:nvSpPr>
            <p:cNvPr id="6" name="New Product Release"/>
            <p:cNvSpPr txBox="1"/>
            <p:nvPr/>
          </p:nvSpPr>
          <p:spPr>
            <a:xfrm>
              <a:off x="1272492" y="1321517"/>
              <a:ext cx="625964" cy="99779"/>
            </a:xfrm>
            <a:prstGeom prst="rect">
              <a:avLst/>
            </a:prstGeom>
            <a:ln w="12700">
              <a:miter lim="400000"/>
            </a:ln>
          </p:spPr>
          <p:txBody>
            <a:bodyPr wrap="square" lIns="3868" tIns="3868" rIns="3868" bIns="3868">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5" dirty="0">
                  <a:solidFill>
                    <a:schemeClr val="tx1">
                      <a:lumMod val="85000"/>
                    </a:schemeClr>
                  </a:solidFill>
                  <a:latin typeface="微软雅黑" panose="020B0503020204020204" pitchFamily="34" charset="-122"/>
                  <a:ea typeface="微软雅黑" panose="020B0503020204020204" pitchFamily="34" charset="-122"/>
                </a:rPr>
                <a:t>移动互联</a:t>
              </a:r>
              <a:endParaRPr lang="zh-CN" altLang="zh-CN" sz="1335" dirty="0">
                <a:solidFill>
                  <a:schemeClr val="tx1">
                    <a:lumMod val="8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60732" y="740744"/>
              <a:ext cx="876679" cy="545088"/>
            </a:xfrm>
            <a:prstGeom prst="rect">
              <a:avLst/>
            </a:prstGeom>
          </p:spPr>
        </p:pic>
      </p:grpSp>
      <p:grpSp>
        <p:nvGrpSpPr>
          <p:cNvPr id="8" name="组合 7"/>
          <p:cNvGrpSpPr/>
          <p:nvPr/>
        </p:nvGrpSpPr>
        <p:grpSpPr>
          <a:xfrm>
            <a:off x="4211162" y="2496953"/>
            <a:ext cx="2184684" cy="1539690"/>
            <a:chOff x="2286338" y="744559"/>
            <a:chExt cx="897569" cy="680007"/>
          </a:xfrm>
        </p:grpSpPr>
        <p:sp>
          <p:nvSpPr>
            <p:cNvPr id="9" name="New Product Release"/>
            <p:cNvSpPr txBox="1"/>
            <p:nvPr/>
          </p:nvSpPr>
          <p:spPr>
            <a:xfrm>
              <a:off x="2358157" y="1321518"/>
              <a:ext cx="721309" cy="103048"/>
            </a:xfrm>
            <a:prstGeom prst="rect">
              <a:avLst/>
            </a:prstGeom>
            <a:ln w="12700">
              <a:miter lim="400000"/>
            </a:ln>
          </p:spPr>
          <p:txBody>
            <a:bodyPr wrap="square" lIns="3868" tIns="3868" rIns="3868" bIns="3868">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5" dirty="0">
                  <a:solidFill>
                    <a:schemeClr val="tx1">
                      <a:lumMod val="85000"/>
                    </a:schemeClr>
                  </a:solidFill>
                  <a:latin typeface="微软雅黑" panose="020B0503020204020204" pitchFamily="34" charset="-122"/>
                  <a:ea typeface="微软雅黑" panose="020B0503020204020204" pitchFamily="34" charset="-122"/>
                </a:rPr>
                <a:t>数字化</a:t>
              </a:r>
              <a:endParaRPr lang="zh-CN" altLang="zh-CN" sz="1335" dirty="0">
                <a:solidFill>
                  <a:schemeClr val="tx1">
                    <a:lumMod val="8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338" y="744559"/>
              <a:ext cx="897569" cy="566227"/>
            </a:xfrm>
            <a:prstGeom prst="rect">
              <a:avLst/>
            </a:prstGeom>
          </p:spPr>
        </p:pic>
      </p:grpSp>
      <p:grpSp>
        <p:nvGrpSpPr>
          <p:cNvPr id="11" name="组合 10"/>
          <p:cNvGrpSpPr/>
          <p:nvPr/>
        </p:nvGrpSpPr>
        <p:grpSpPr>
          <a:xfrm>
            <a:off x="2428013" y="2496954"/>
            <a:ext cx="1576181" cy="1585030"/>
            <a:chOff x="3434677" y="711422"/>
            <a:chExt cx="911385" cy="715408"/>
          </a:xfrm>
        </p:grpSpPr>
        <p:sp>
          <p:nvSpPr>
            <p:cNvPr id="12" name="New Product Release"/>
            <p:cNvSpPr txBox="1"/>
            <p:nvPr/>
          </p:nvSpPr>
          <p:spPr>
            <a:xfrm>
              <a:off x="3582293" y="1321519"/>
              <a:ext cx="631149" cy="105311"/>
            </a:xfrm>
            <a:prstGeom prst="rect">
              <a:avLst/>
            </a:prstGeom>
            <a:ln w="12700">
              <a:miter lim="400000"/>
            </a:ln>
          </p:spPr>
          <p:txBody>
            <a:bodyPr wrap="square" lIns="3868" tIns="3868" rIns="3868" bIns="3868">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5" dirty="0">
                  <a:solidFill>
                    <a:schemeClr val="tx1">
                      <a:lumMod val="85000"/>
                    </a:schemeClr>
                  </a:solidFill>
                  <a:latin typeface="微软雅黑" panose="020B0503020204020204" pitchFamily="34" charset="-122"/>
                  <a:ea typeface="微软雅黑" panose="020B0503020204020204" pitchFamily="34" charset="-122"/>
                </a:rPr>
                <a:t>智能</a:t>
              </a:r>
              <a:endParaRPr lang="zh-CN" altLang="zh-CN" sz="1335" dirty="0">
                <a:solidFill>
                  <a:schemeClr val="tx1">
                    <a:lumMod val="85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677" y="711422"/>
              <a:ext cx="911385" cy="590508"/>
            </a:xfrm>
            <a:prstGeom prst="rect">
              <a:avLst/>
            </a:prstGeom>
          </p:spPr>
        </p:pic>
      </p:grpSp>
      <p:grpSp>
        <p:nvGrpSpPr>
          <p:cNvPr id="14" name="组合 13"/>
          <p:cNvGrpSpPr/>
          <p:nvPr/>
        </p:nvGrpSpPr>
        <p:grpSpPr>
          <a:xfrm>
            <a:off x="6523413" y="2490580"/>
            <a:ext cx="1946018" cy="1541875"/>
            <a:chOff x="5717027" y="711422"/>
            <a:chExt cx="1008112" cy="719106"/>
          </a:xfrm>
        </p:grpSpPr>
        <p:sp>
          <p:nvSpPr>
            <p:cNvPr id="15" name="New Product Release"/>
            <p:cNvSpPr txBox="1"/>
            <p:nvPr/>
          </p:nvSpPr>
          <p:spPr>
            <a:xfrm>
              <a:off x="5794569" y="1321710"/>
              <a:ext cx="893040" cy="108818"/>
            </a:xfrm>
            <a:prstGeom prst="rect">
              <a:avLst/>
            </a:prstGeom>
            <a:ln w="12700">
              <a:miter lim="400000"/>
            </a:ln>
          </p:spPr>
          <p:txBody>
            <a:bodyPr wrap="square" lIns="3868" tIns="3868" rIns="3868" bIns="3868">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5" dirty="0">
                  <a:solidFill>
                    <a:schemeClr val="tx1">
                      <a:lumMod val="85000"/>
                    </a:schemeClr>
                  </a:solidFill>
                  <a:latin typeface="微软雅黑" panose="020B0503020204020204" pitchFamily="34" charset="-122"/>
                  <a:ea typeface="微软雅黑" panose="020B0503020204020204" pitchFamily="34" charset="-122"/>
                </a:rPr>
                <a:t>软件定义一切</a:t>
              </a:r>
              <a:endParaRPr lang="zh-CN" altLang="zh-CN" sz="1335" dirty="0">
                <a:solidFill>
                  <a:schemeClr val="tx1">
                    <a:lumMod val="85000"/>
                  </a:schemeClr>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7027" y="711422"/>
              <a:ext cx="1008112" cy="599364"/>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kern="0" dirty="0">
                <a:effectLst/>
                <a:latin typeface="方正准圆简体"/>
                <a:cs typeface="宋体" panose="02010600030101010101" pitchFamily="2" charset="-122"/>
              </a:rPr>
              <a:t>MBT</a:t>
            </a:r>
            <a:r>
              <a:rPr lang="zh-CN" altLang="zh-CN" kern="0" dirty="0">
                <a:effectLst/>
                <a:ea typeface="方正准圆简体"/>
                <a:cs typeface="宋体" panose="02010600030101010101" pitchFamily="2" charset="-122"/>
              </a:rPr>
              <a:t>的</a:t>
            </a:r>
            <a:r>
              <a:rPr lang="zh-CN" altLang="en-US" kern="0" dirty="0">
                <a:effectLst/>
                <a:ea typeface="方正准圆简体"/>
                <a:cs typeface="宋体" panose="02010600030101010101" pitchFamily="2" charset="-122"/>
              </a:rPr>
              <a:t>应用</a:t>
            </a:r>
            <a:r>
              <a:rPr lang="zh-CN" altLang="zh-CN" kern="0" dirty="0">
                <a:effectLst/>
                <a:ea typeface="方正准圆简体"/>
                <a:cs typeface="宋体" panose="02010600030101010101" pitchFamily="2" charset="-122"/>
              </a:rPr>
              <a:t>前景</a:t>
            </a:r>
            <a:r>
              <a:rPr lang="zh-CN" altLang="zh-CN" dirty="0">
                <a:effectLst/>
              </a:rPr>
              <a:t> </a:t>
            </a:r>
            <a:endParaRPr kumimoji="1" lang="zh-CN" altLang="en-US" dirty="0"/>
          </a:p>
        </p:txBody>
      </p:sp>
      <p:sp>
        <p:nvSpPr>
          <p:cNvPr id="5" name="文本框 4"/>
          <p:cNvSpPr txBox="1"/>
          <p:nvPr/>
        </p:nvSpPr>
        <p:spPr>
          <a:xfrm>
            <a:off x="628650" y="1301359"/>
            <a:ext cx="7699804" cy="2861310"/>
          </a:xfrm>
          <a:prstGeom prst="rect">
            <a:avLst/>
          </a:prstGeom>
          <a:noFill/>
        </p:spPr>
        <p:txBody>
          <a:bodyPr wrap="square">
            <a:spAutoFit/>
          </a:bodyPr>
          <a:lstStyle/>
          <a:p>
            <a:pPr marL="342900" indent="-342900">
              <a:lnSpc>
                <a:spcPct val="150000"/>
              </a:lnSpc>
              <a:spcAft>
                <a:spcPts val="0"/>
              </a:spcAft>
              <a:buFont typeface="+mj-ea"/>
              <a:buAutoNum type="circleNumDbPlain"/>
            </a:pPr>
            <a:r>
              <a:rPr lang="zh-CN"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通过使用</a:t>
            </a:r>
            <a:r>
              <a:rPr lang="en-US"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MBT</a:t>
            </a:r>
            <a:r>
              <a:rPr lang="zh-CN"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工具会让这个建模过程更加规范和可视化，增加了模型的可读性和重用性。</a:t>
            </a:r>
            <a:endParaRPr lang="zh-CN" altLang="zh-CN" sz="2000" dirty="0">
              <a:effectLst/>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50000"/>
              </a:lnSpc>
              <a:spcBef>
                <a:spcPts val="0"/>
              </a:spcBef>
              <a:spcAft>
                <a:spcPts val="0"/>
              </a:spcAft>
              <a:buFont typeface="+mj-ea"/>
              <a:buAutoNum type="circleNumDbPlain"/>
            </a:pP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在敏捷开发中采用</a:t>
            </a:r>
            <a:r>
              <a:rPr lang="en-US"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MBT</a:t>
            </a: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可以促进持续交付，有效的应对敏捷测试中的风险</a:t>
            </a:r>
            <a:r>
              <a:rPr lang="zh-CN" altLang="zh-CN" sz="2000" dirty="0">
                <a:effectLst/>
                <a:latin typeface="微软雅黑" panose="020B0503020204020204" pitchFamily="34" charset="-122"/>
                <a:ea typeface="微软雅黑" panose="020B0503020204020204" pitchFamily="34" charset="-122"/>
              </a:rPr>
              <a:t> </a:t>
            </a:r>
            <a:endParaRPr lang="en-US" altLang="zh-CN" sz="2000" dirty="0">
              <a:effectLst/>
              <a:latin typeface="微软雅黑" panose="020B0503020204020204" pitchFamily="34" charset="-122"/>
              <a:ea typeface="微软雅黑" panose="020B0503020204020204" pitchFamily="34" charset="-122"/>
            </a:endParaRPr>
          </a:p>
          <a:p>
            <a:pPr marL="342900" indent="-342900">
              <a:lnSpc>
                <a:spcPct val="150000"/>
              </a:lnSpc>
              <a:spcBef>
                <a:spcPts val="0"/>
              </a:spcBef>
              <a:buFont typeface="+mj-ea"/>
              <a:buAutoNum type="circleNumDbPlain"/>
            </a:pP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将</a:t>
            </a:r>
            <a:r>
              <a:rPr lang="en-US"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AI</a:t>
            </a: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技术和</a:t>
            </a:r>
            <a:r>
              <a:rPr lang="en-US"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MBT</a:t>
            </a: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结合会更强大，使用</a:t>
            </a:r>
            <a:r>
              <a:rPr lang="en-US"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AI</a:t>
            </a:r>
            <a:r>
              <a:rPr lang="zh-CN" altLang="zh-CN" sz="20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技术创建训练测试模型，利用算法为不同的测试覆盖率基于风险推荐测试路径</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示例：模型检测</a:t>
            </a:r>
            <a:r>
              <a:rPr lang="zh-CN" altLang="en-US" dirty="0">
                <a:latin typeface="微软雅黑" panose="020B0503020204020204" pitchFamily="34" charset="-122"/>
                <a:ea typeface="微软雅黑" panose="020B0503020204020204" pitchFamily="34" charset="-122"/>
              </a:rPr>
              <a:t>工具</a:t>
            </a:r>
            <a:endParaRPr kumimoji="1" lang="zh-CN" altLang="en-US" dirty="0"/>
          </a:p>
        </p:txBody>
      </p:sp>
      <p:sp>
        <p:nvSpPr>
          <p:cNvPr id="4" name="矩形 3"/>
          <p:cNvSpPr/>
          <p:nvPr/>
        </p:nvSpPr>
        <p:spPr>
          <a:xfrm>
            <a:off x="433743" y="850996"/>
            <a:ext cx="8425122" cy="3964305"/>
          </a:xfrm>
          <a:prstGeom prst="rect">
            <a:avLst/>
          </a:prstGeom>
        </p:spPr>
        <p:txBody>
          <a:bodyPr wrap="square">
            <a:spAutoFit/>
          </a:bodyPr>
          <a:lstStyle/>
          <a:p>
            <a:pPr marL="308610" indent="-308610">
              <a:lnSpc>
                <a:spcPct val="140000"/>
              </a:lnSpc>
              <a:spcAft>
                <a:spcPts val="0"/>
              </a:spcAft>
              <a:buFont typeface="Wingdings" panose="05000000000000000000" pitchFamily="2" charset="2"/>
              <a:buAutoNum type="circleNumWdBlackPlain"/>
            </a:pPr>
            <a:r>
              <a:rPr lang="en-US" altLang="zh-CN" dirty="0">
                <a:latin typeface="Arial" panose="020B0604020202020204" pitchFamily="34" charset="0"/>
                <a:ea typeface="楷体" panose="02010609060101010101" pitchFamily="49" charset="-122"/>
                <a:cs typeface="Arial" panose="020B0604020202020204" pitchFamily="34" charset="0"/>
              </a:rPr>
              <a:t>LTL</a:t>
            </a:r>
            <a:r>
              <a:rPr lang="zh-CN" altLang="en-US" dirty="0">
                <a:latin typeface="Arial" panose="020B0604020202020204" pitchFamily="34" charset="0"/>
                <a:ea typeface="楷体" panose="02010609060101010101" pitchFamily="49" charset="-122"/>
                <a:cs typeface="Arial" panose="020B0604020202020204" pitchFamily="34" charset="0"/>
              </a:rPr>
              <a:t>模型检测工具 </a:t>
            </a:r>
            <a:r>
              <a:rPr lang="en-US" altLang="zh-CN" dirty="0">
                <a:latin typeface="Arial" panose="020B0604020202020204" pitchFamily="34" charset="0"/>
                <a:ea typeface="楷体" panose="02010609060101010101" pitchFamily="49" charset="-122"/>
                <a:cs typeface="Arial" panose="020B0604020202020204" pitchFamily="34" charset="0"/>
              </a:rPr>
              <a:t>SPIN</a:t>
            </a:r>
            <a:r>
              <a:rPr lang="zh-CN" altLang="en-US" dirty="0">
                <a:latin typeface="Arial" panose="020B0604020202020204" pitchFamily="34" charset="0"/>
                <a:ea typeface="楷体" panose="02010609060101010101" pitchFamily="49" charset="-122"/>
                <a:cs typeface="Arial" panose="020B0604020202020204" pitchFamily="34" charset="0"/>
              </a:rPr>
              <a:t>（</a:t>
            </a:r>
            <a:r>
              <a:rPr lang="en-US" altLang="zh-CN" dirty="0">
                <a:latin typeface="Arial" panose="020B0604020202020204" pitchFamily="34" charset="0"/>
                <a:ea typeface="楷体" panose="02010609060101010101" pitchFamily="49" charset="-122"/>
                <a:cs typeface="Arial" panose="020B0604020202020204" pitchFamily="34" charset="0"/>
              </a:rPr>
              <a:t>Simple </a:t>
            </a:r>
            <a:r>
              <a:rPr lang="en-US" altLang="zh-CN" dirty="0" err="1">
                <a:latin typeface="Arial" panose="020B0604020202020204" pitchFamily="34" charset="0"/>
                <a:ea typeface="楷体" panose="02010609060101010101" pitchFamily="49" charset="-122"/>
                <a:cs typeface="Arial" panose="020B0604020202020204" pitchFamily="34" charset="0"/>
              </a:rPr>
              <a:t>Promela</a:t>
            </a:r>
            <a:r>
              <a:rPr lang="en-US" altLang="zh-CN" dirty="0">
                <a:latin typeface="Arial" panose="020B0604020202020204" pitchFamily="34" charset="0"/>
                <a:ea typeface="楷体" panose="02010609060101010101" pitchFamily="49" charset="-122"/>
                <a:cs typeface="Arial" panose="020B0604020202020204" pitchFamily="34" charset="0"/>
              </a:rPr>
              <a:t> Interpreter</a:t>
            </a:r>
            <a:r>
              <a:rPr lang="zh-CN" altLang="en-US" dirty="0">
                <a:latin typeface="Arial" panose="020B0604020202020204" pitchFamily="34" charset="0"/>
                <a:ea typeface="楷体" panose="02010609060101010101" pitchFamily="49" charset="-122"/>
                <a:cs typeface="Arial" panose="020B0604020202020204" pitchFamily="34" charset="0"/>
              </a:rPr>
              <a:t>）对并发系统进行建模并检测一个有限状态系统是否满足</a:t>
            </a:r>
            <a:r>
              <a:rPr lang="en-US" altLang="zh-CN" dirty="0">
                <a:latin typeface="Arial" panose="020B0604020202020204" pitchFamily="34" charset="0"/>
                <a:ea typeface="楷体" panose="02010609060101010101" pitchFamily="49" charset="-122"/>
                <a:cs typeface="Arial" panose="020B0604020202020204" pitchFamily="34" charset="0"/>
              </a:rPr>
              <a:t>PLTL</a:t>
            </a:r>
            <a:endParaRPr lang="zh-CN" altLang="en-US" dirty="0">
              <a:latin typeface="Arial" panose="020B0604020202020204" pitchFamily="34" charset="0"/>
              <a:ea typeface="楷体" panose="02010609060101010101" pitchFamily="49" charset="-122"/>
              <a:cs typeface="Arial" panose="020B0604020202020204" pitchFamily="34" charset="0"/>
            </a:endParaRPr>
          </a:p>
          <a:p>
            <a:pPr marL="308610" indent="-308610">
              <a:lnSpc>
                <a:spcPct val="140000"/>
              </a:lnSpc>
              <a:spcBef>
                <a:spcPts val="0"/>
              </a:spcBef>
              <a:spcAft>
                <a:spcPts val="0"/>
              </a:spcAft>
              <a:buFont typeface="Wingdings" panose="05000000000000000000" pitchFamily="2" charset="2"/>
              <a:buAutoNum type="circleNumWdBlackPlain"/>
            </a:pPr>
            <a:r>
              <a:rPr lang="en-US" altLang="zh-CN" dirty="0">
                <a:latin typeface="Arial" panose="020B0604020202020204" pitchFamily="34" charset="0"/>
                <a:ea typeface="楷体" panose="02010609060101010101" pitchFamily="49" charset="-122"/>
                <a:cs typeface="Arial" panose="020B0604020202020204" pitchFamily="34" charset="0"/>
              </a:rPr>
              <a:t>CTL</a:t>
            </a:r>
            <a:r>
              <a:rPr lang="zh-CN" altLang="en-US" dirty="0">
                <a:latin typeface="Arial" panose="020B0604020202020204" pitchFamily="34" charset="0"/>
                <a:ea typeface="楷体" panose="02010609060101010101" pitchFamily="49" charset="-122"/>
                <a:cs typeface="Arial" panose="020B0604020202020204" pitchFamily="34" charset="0"/>
              </a:rPr>
              <a:t>模型检测工具</a:t>
            </a:r>
            <a:r>
              <a:rPr lang="en-US" altLang="zh-CN" dirty="0">
                <a:latin typeface="Arial" panose="020B0604020202020204" pitchFamily="34" charset="0"/>
                <a:ea typeface="楷体" panose="02010609060101010101" pitchFamily="49" charset="-122"/>
                <a:cs typeface="Arial" panose="020B0604020202020204" pitchFamily="34" charset="0"/>
              </a:rPr>
              <a:t>SMV</a:t>
            </a:r>
            <a:r>
              <a:rPr lang="zh-CN"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CMU</a:t>
            </a:r>
            <a:r>
              <a:rPr lang="zh-CN"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a:t>
            </a:r>
            <a:r>
              <a:rPr lang="zh-CN" altLang="en-US" dirty="0">
                <a:latin typeface="Arial" panose="020B0604020202020204" pitchFamily="34" charset="0"/>
                <a:ea typeface="楷体" panose="02010609060101010101" pitchFamily="49" charset="-122"/>
                <a:cs typeface="Arial" panose="020B0604020202020204" pitchFamily="34" charset="0"/>
              </a:rPr>
              <a:t>采用二叉图表示状态转换关系，以计算不动点的方法检测状态的可达性及其所满足的性质</a:t>
            </a:r>
            <a:endParaRPr lang="zh-CN" altLang="en-US" dirty="0">
              <a:latin typeface="Arial" panose="020B0604020202020204" pitchFamily="34" charset="0"/>
              <a:ea typeface="楷体" panose="02010609060101010101" pitchFamily="49" charset="-122"/>
              <a:cs typeface="Arial" panose="020B0604020202020204" pitchFamily="34" charset="0"/>
            </a:endParaRPr>
          </a:p>
          <a:p>
            <a:pPr marL="308610" indent="-308610">
              <a:lnSpc>
                <a:spcPct val="140000"/>
              </a:lnSpc>
              <a:spcBef>
                <a:spcPts val="0"/>
              </a:spcBef>
              <a:spcAft>
                <a:spcPts val="0"/>
              </a:spcAft>
              <a:buFont typeface="Wingdings" panose="05000000000000000000" pitchFamily="2" charset="2"/>
              <a:buAutoNum type="circleNumWdBlackPlain"/>
            </a:pPr>
            <a:r>
              <a:rPr lang="en-US" altLang="zh-TW" dirty="0">
                <a:latin typeface="Arial" panose="020B0604020202020204" pitchFamily="34" charset="0"/>
                <a:ea typeface="楷体" panose="02010609060101010101" pitchFamily="49" charset="-122"/>
                <a:cs typeface="Arial" panose="020B0604020202020204" pitchFamily="34" charset="0"/>
              </a:rPr>
              <a:t>mu-</a:t>
            </a:r>
            <a:r>
              <a:rPr lang="zh-TW" altLang="en-US" dirty="0">
                <a:latin typeface="Arial" panose="020B0604020202020204" pitchFamily="34" charset="0"/>
                <a:ea typeface="楷体" panose="02010609060101010101" pitchFamily="49" charset="-122"/>
                <a:cs typeface="Arial" panose="020B0604020202020204" pitchFamily="34" charset="0"/>
              </a:rPr>
              <a:t>演算工具</a:t>
            </a:r>
            <a:r>
              <a:rPr lang="en-US" altLang="zh-TW" dirty="0">
                <a:latin typeface="Arial" panose="020B0604020202020204" pitchFamily="34" charset="0"/>
                <a:ea typeface="楷体" panose="02010609060101010101" pitchFamily="49" charset="-122"/>
                <a:cs typeface="Arial" panose="020B0604020202020204" pitchFamily="34" charset="0"/>
              </a:rPr>
              <a:t>CWB</a:t>
            </a:r>
            <a:r>
              <a:rPr lang="zh-TW"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（爱丁堡大学及美国北卡大学）</a:t>
            </a:r>
            <a:r>
              <a:rPr lang="zh-TW" altLang="en-US" dirty="0">
                <a:latin typeface="Arial" panose="020B0604020202020204" pitchFamily="34" charset="0"/>
                <a:ea typeface="楷体" panose="02010609060101010101" pitchFamily="49" charset="-122"/>
                <a:cs typeface="Arial" panose="020B0604020202020204" pitchFamily="34" charset="0"/>
              </a:rPr>
              <a:t>用于检测系统间的等价关系、</a:t>
            </a:r>
            <a:r>
              <a:rPr lang="en-US" altLang="zh-TW" dirty="0">
                <a:latin typeface="Arial" panose="020B0604020202020204" pitchFamily="34" charset="0"/>
                <a:ea typeface="楷体" panose="02010609060101010101" pitchFamily="49" charset="-122"/>
                <a:cs typeface="Arial" panose="020B0604020202020204" pitchFamily="34" charset="0"/>
              </a:rPr>
              <a:t>PRE-ORDER</a:t>
            </a:r>
            <a:r>
              <a:rPr lang="zh-TW" altLang="en-US" dirty="0">
                <a:latin typeface="Arial" panose="020B0604020202020204" pitchFamily="34" charset="0"/>
                <a:ea typeface="楷体" panose="02010609060101010101" pitchFamily="49" charset="-122"/>
                <a:cs typeface="Arial" panose="020B0604020202020204" pitchFamily="34" charset="0"/>
              </a:rPr>
              <a:t>关系及系统是否满足</a:t>
            </a:r>
            <a:r>
              <a:rPr lang="en-US" altLang="zh-TW" dirty="0">
                <a:latin typeface="Arial" panose="020B0604020202020204" pitchFamily="34" charset="0"/>
                <a:ea typeface="楷体" panose="02010609060101010101" pitchFamily="49" charset="-122"/>
                <a:cs typeface="Arial" panose="020B0604020202020204" pitchFamily="34" charset="0"/>
              </a:rPr>
              <a:t>mu</a:t>
            </a:r>
            <a:r>
              <a:rPr lang="zh-TW" altLang="en-US" dirty="0">
                <a:latin typeface="Arial" panose="020B0604020202020204" pitchFamily="34" charset="0"/>
                <a:ea typeface="楷体" panose="02010609060101010101" pitchFamily="49" charset="-122"/>
                <a:cs typeface="Arial" panose="020B0604020202020204" pitchFamily="34" charset="0"/>
              </a:rPr>
              <a:t>演算公式</a:t>
            </a:r>
            <a:endParaRPr lang="zh-TW" altLang="en-US" dirty="0">
              <a:latin typeface="Arial" panose="020B0604020202020204" pitchFamily="34" charset="0"/>
              <a:ea typeface="楷体" panose="02010609060101010101" pitchFamily="49" charset="-122"/>
              <a:cs typeface="Arial" panose="020B0604020202020204" pitchFamily="34" charset="0"/>
            </a:endParaRPr>
          </a:p>
          <a:p>
            <a:pPr marL="308610" indent="-308610">
              <a:lnSpc>
                <a:spcPct val="140000"/>
              </a:lnSpc>
              <a:spcBef>
                <a:spcPts val="0"/>
              </a:spcBef>
              <a:spcAft>
                <a:spcPts val="0"/>
              </a:spcAft>
              <a:buFont typeface="Wingdings" panose="05000000000000000000" pitchFamily="2" charset="2"/>
              <a:buAutoNum type="circleNumWdBlackPlain"/>
            </a:pPr>
            <a:r>
              <a:rPr lang="en-US" altLang="zh-TW" dirty="0" err="1">
                <a:latin typeface="Arial" panose="020B0604020202020204" pitchFamily="34" charset="0"/>
                <a:ea typeface="楷体" panose="02010609060101010101" pitchFamily="49" charset="-122"/>
                <a:cs typeface="Arial" panose="020B0604020202020204" pitchFamily="34" charset="0"/>
              </a:rPr>
              <a:t>NuSMV</a:t>
            </a:r>
            <a:r>
              <a:rPr lang="zh-TW" altLang="en-US" dirty="0">
                <a:latin typeface="Arial" panose="020B0604020202020204" pitchFamily="34" charset="0"/>
                <a:ea typeface="楷体" panose="02010609060101010101" pitchFamily="49" charset="-122"/>
                <a:cs typeface="Arial" panose="020B0604020202020204" pitchFamily="34" charset="0"/>
              </a:rPr>
              <a:t>：符号模型检测器（</a:t>
            </a:r>
            <a:r>
              <a:rPr lang="en-US" altLang="zh-TW" dirty="0">
                <a:latin typeface="Arial" panose="020B0604020202020204" pitchFamily="34" charset="0"/>
                <a:ea typeface="楷体" panose="02010609060101010101" pitchFamily="49" charset="-122"/>
                <a:cs typeface="Arial" panose="020B0604020202020204" pitchFamily="34" charset="0"/>
              </a:rPr>
              <a:t>SMC</a:t>
            </a:r>
            <a:r>
              <a:rPr lang="zh-TW" altLang="en-US" dirty="0">
                <a:latin typeface="Arial" panose="020B0604020202020204" pitchFamily="34" charset="0"/>
                <a:ea typeface="楷体" panose="02010609060101010101" pitchFamily="49" charset="-122"/>
                <a:cs typeface="Arial" panose="020B0604020202020204" pitchFamily="34" charset="0"/>
              </a:rPr>
              <a:t>），基于</a:t>
            </a:r>
            <a:r>
              <a:rPr lang="en-US" altLang="zh-TW" dirty="0">
                <a:latin typeface="Arial" panose="020B0604020202020204" pitchFamily="34" charset="0"/>
                <a:ea typeface="楷体" panose="02010609060101010101" pitchFamily="49" charset="-122"/>
                <a:cs typeface="Arial" panose="020B0604020202020204" pitchFamily="34" charset="0"/>
              </a:rPr>
              <a:t>BDD</a:t>
            </a:r>
            <a:r>
              <a:rPr lang="zh-TW" altLang="en-US" dirty="0">
                <a:latin typeface="Arial" panose="020B0604020202020204" pitchFamily="34" charset="0"/>
                <a:ea typeface="楷体" panose="02010609060101010101" pitchFamily="49" charset="-122"/>
                <a:cs typeface="Arial" panose="020B0604020202020204" pitchFamily="34" charset="0"/>
              </a:rPr>
              <a:t>和</a:t>
            </a:r>
            <a:r>
              <a:rPr lang="en-US" altLang="zh-TW" dirty="0">
                <a:latin typeface="Arial" panose="020B0604020202020204" pitchFamily="34" charset="0"/>
                <a:ea typeface="楷体" panose="02010609060101010101" pitchFamily="49" charset="-122"/>
                <a:cs typeface="Arial" panose="020B0604020202020204" pitchFamily="34" charset="0"/>
              </a:rPr>
              <a:t>SAT</a:t>
            </a:r>
            <a:r>
              <a:rPr lang="zh-TW" altLang="en-US" dirty="0">
                <a:latin typeface="Arial" panose="020B0604020202020204" pitchFamily="34" charset="0"/>
                <a:ea typeface="楷体" panose="02010609060101010101" pitchFamily="49" charset="-122"/>
                <a:cs typeface="Arial" panose="020B0604020202020204" pitchFamily="34" charset="0"/>
              </a:rPr>
              <a:t>的模型检验</a:t>
            </a:r>
            <a:endParaRPr lang="en-US" altLang="zh-TW" dirty="0">
              <a:latin typeface="Arial" panose="020B0604020202020204" pitchFamily="34" charset="0"/>
              <a:ea typeface="楷体" panose="02010609060101010101" pitchFamily="49" charset="-122"/>
              <a:cs typeface="Arial" panose="020B0604020202020204" pitchFamily="34" charset="0"/>
            </a:endParaRPr>
          </a:p>
          <a:p>
            <a:pPr marL="308610" indent="-308610">
              <a:lnSpc>
                <a:spcPct val="140000"/>
              </a:lnSpc>
              <a:spcBef>
                <a:spcPts val="0"/>
              </a:spcBef>
              <a:spcAft>
                <a:spcPts val="0"/>
              </a:spcAft>
              <a:buFont typeface="Wingdings" panose="05000000000000000000" pitchFamily="2" charset="2"/>
              <a:buAutoNum type="circleNumWdBlackPlain"/>
            </a:pPr>
            <a:r>
              <a:rPr lang="en-US" altLang="zh-TW" dirty="0" err="1">
                <a:latin typeface="Arial" panose="020B0604020202020204" pitchFamily="34" charset="0"/>
                <a:ea typeface="楷体" panose="02010609060101010101" pitchFamily="49" charset="-122"/>
                <a:cs typeface="Arial" panose="020B0604020202020204" pitchFamily="34" charset="0"/>
              </a:rPr>
              <a:t>NuXmv</a:t>
            </a:r>
            <a:r>
              <a:rPr lang="zh-TW" altLang="en-US" dirty="0">
                <a:latin typeface="Arial" panose="020B0604020202020204" pitchFamily="34" charset="0"/>
                <a:ea typeface="楷体" panose="02010609060101010101" pitchFamily="49" charset="-122"/>
                <a:cs typeface="Arial" panose="020B0604020202020204" pitchFamily="34" charset="0"/>
              </a:rPr>
              <a:t>：</a:t>
            </a:r>
            <a:r>
              <a:rPr lang="en-US" altLang="zh-TW" dirty="0">
                <a:latin typeface="Arial" panose="020B0604020202020204" pitchFamily="34" charset="0"/>
                <a:ea typeface="楷体" panose="02010609060101010101" pitchFamily="49" charset="-122"/>
                <a:cs typeface="Arial" panose="020B0604020202020204" pitchFamily="34" charset="0"/>
              </a:rPr>
              <a:t>SMC</a:t>
            </a:r>
            <a:r>
              <a:rPr lang="zh-TW" altLang="en-US" dirty="0">
                <a:latin typeface="Arial" panose="020B0604020202020204" pitchFamily="34" charset="0"/>
                <a:ea typeface="楷体" panose="02010609060101010101" pitchFamily="49" charset="-122"/>
                <a:cs typeface="Arial" panose="020B0604020202020204" pitchFamily="34" charset="0"/>
              </a:rPr>
              <a:t>，但可以支持同步的有限状态或无限状态系统的分析</a:t>
            </a:r>
            <a:endParaRPr lang="zh-TW" altLang="en-US" dirty="0">
              <a:latin typeface="Arial" panose="020B0604020202020204" pitchFamily="34" charset="0"/>
              <a:ea typeface="楷体" panose="02010609060101010101" pitchFamily="49" charset="-122"/>
              <a:cs typeface="Arial" panose="020B0604020202020204" pitchFamily="34" charset="0"/>
            </a:endParaRPr>
          </a:p>
          <a:p>
            <a:pPr marL="308610" indent="-308610">
              <a:lnSpc>
                <a:spcPct val="140000"/>
              </a:lnSpc>
              <a:spcBef>
                <a:spcPts val="0"/>
              </a:spcBef>
              <a:buFont typeface="Wingdings" panose="05000000000000000000" pitchFamily="2" charset="2"/>
              <a:buAutoNum type="circleNumWdBlackPlain"/>
            </a:pPr>
            <a:r>
              <a:rPr lang="en-US" altLang="zh-TW" dirty="0" err="1">
                <a:latin typeface="Arial" panose="020B0604020202020204" pitchFamily="34" charset="0"/>
                <a:ea typeface="楷体" panose="02010609060101010101" pitchFamily="49" charset="-122"/>
                <a:cs typeface="Arial" panose="020B0604020202020204" pitchFamily="34" charset="0"/>
              </a:rPr>
              <a:t>Murphi</a:t>
            </a:r>
            <a:r>
              <a:rPr lang="zh-TW"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（斯坦福大学</a:t>
            </a:r>
            <a:r>
              <a:rPr lang="zh-CN"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a:t>
            </a:r>
            <a:r>
              <a:rPr lang="zh-TW" altLang="en-US" sz="1400" dirty="0">
                <a:solidFill>
                  <a:schemeClr val="tx1">
                    <a:lumMod val="50000"/>
                    <a:lumOff val="50000"/>
                  </a:schemeClr>
                </a:solidFill>
                <a:latin typeface="Arial" panose="020B0604020202020204" pitchFamily="34" charset="0"/>
                <a:ea typeface="楷体" panose="02010609060101010101" pitchFamily="49" charset="-122"/>
                <a:cs typeface="Arial" panose="020B0604020202020204" pitchFamily="34" charset="0"/>
              </a:rPr>
              <a:t>犹他大学）</a:t>
            </a:r>
            <a:r>
              <a:rPr lang="zh-TW" altLang="en-US" dirty="0">
                <a:latin typeface="Arial" panose="020B0604020202020204" pitchFamily="34" charset="0"/>
                <a:ea typeface="楷体" panose="02010609060101010101" pitchFamily="49" charset="-122"/>
                <a:cs typeface="Arial" panose="020B0604020202020204" pitchFamily="34" charset="0"/>
              </a:rPr>
              <a:t>是许多模型检测的基础，例如在此基础上开发的</a:t>
            </a:r>
            <a:r>
              <a:rPr lang="en-US" altLang="zh-TW" dirty="0" err="1">
                <a:latin typeface="Arial" panose="020B0604020202020204" pitchFamily="34" charset="0"/>
                <a:ea typeface="楷体" panose="02010609060101010101" pitchFamily="49" charset="-122"/>
                <a:cs typeface="Arial" panose="020B0604020202020204" pitchFamily="34" charset="0"/>
              </a:rPr>
              <a:t>CMurphi</a:t>
            </a:r>
            <a:r>
              <a:rPr lang="zh-TW" altLang="en-US" dirty="0">
                <a:latin typeface="Arial" panose="020B0604020202020204" pitchFamily="34" charset="0"/>
                <a:ea typeface="楷体" panose="02010609060101010101" pitchFamily="49" charset="-122"/>
                <a:cs typeface="Arial" panose="020B0604020202020204" pitchFamily="34" charset="0"/>
              </a:rPr>
              <a:t>、</a:t>
            </a:r>
            <a:r>
              <a:rPr lang="en-US" altLang="zh-TW" dirty="0">
                <a:latin typeface="Arial" panose="020B0604020202020204" pitchFamily="34" charset="0"/>
                <a:ea typeface="楷体" panose="02010609060101010101" pitchFamily="49" charset="-122"/>
                <a:cs typeface="Arial" panose="020B0604020202020204" pitchFamily="34" charset="0"/>
              </a:rPr>
              <a:t>Preach</a:t>
            </a:r>
            <a:r>
              <a:rPr lang="zh-TW" altLang="en-US" dirty="0">
                <a:latin typeface="Arial" panose="020B0604020202020204" pitchFamily="34" charset="0"/>
                <a:ea typeface="楷体" panose="02010609060101010101" pitchFamily="49" charset="-122"/>
                <a:cs typeface="Arial" panose="020B0604020202020204" pitchFamily="34" charset="0"/>
              </a:rPr>
              <a:t>等</a:t>
            </a:r>
            <a:endParaRPr lang="zh-CN" altLang="en-US" dirty="0">
              <a:latin typeface="Arial" panose="020B0604020202020204" pitchFamily="34" charset="0"/>
              <a:ea typeface="楷体" panose="02010609060101010101" pitchFamily="49" charset="-122"/>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软件测试六大趋势</a:t>
            </a:r>
            <a:endParaRPr kumimoji="1" lang="zh-CN" altLang="en-US" dirty="0"/>
          </a:p>
        </p:txBody>
      </p:sp>
      <p:sp>
        <p:nvSpPr>
          <p:cNvPr id="4" name="矩形 3"/>
          <p:cNvSpPr/>
          <p:nvPr/>
        </p:nvSpPr>
        <p:spPr>
          <a:xfrm>
            <a:off x="800468" y="1172727"/>
            <a:ext cx="7416775" cy="3080385"/>
          </a:xfrm>
          <a:prstGeom prst="rect">
            <a:avLst/>
          </a:prstGeom>
        </p:spPr>
        <p:txBody>
          <a:bodyPr wrap="square">
            <a:spAutoFit/>
          </a:bodyPr>
          <a:lstStyle/>
          <a:p>
            <a:pPr marL="347345" indent="-347345">
              <a:lnSpc>
                <a:spcPct val="150000"/>
              </a:lnSpc>
              <a:spcAft>
                <a:spcPts val="0"/>
              </a:spcAft>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敏捷化：测试左移到位（</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ATDD</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）、测试右移显著增强</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345" indent="-347345">
              <a:lnSpc>
                <a:spcPct val="150000"/>
              </a:lnSpc>
              <a:spcBef>
                <a:spcPts val="0"/>
              </a:spcBef>
              <a:spcAft>
                <a:spcPts val="0"/>
              </a:spcAft>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高度</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超级自动化：让自动化测试成为流水线</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345" indent="-347345">
              <a:lnSpc>
                <a:spcPct val="150000"/>
              </a:lnSpc>
              <a:spcBef>
                <a:spcPts val="0"/>
              </a:spcBef>
              <a:spcAft>
                <a:spcPts val="0"/>
              </a:spcAft>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云化：基础设施支持自动化运行</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345" indent="-347345">
              <a:lnSpc>
                <a:spcPct val="150000"/>
              </a:lnSpc>
              <a:spcBef>
                <a:spcPts val="0"/>
              </a:spcBef>
              <a:spcAft>
                <a:spcPts val="0"/>
              </a:spcAft>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服务化：一切测试皆</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API</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，提升自动化测试效率</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345" indent="-347345">
              <a:lnSpc>
                <a:spcPct val="150000"/>
              </a:lnSpc>
              <a:spcBef>
                <a:spcPts val="0"/>
              </a:spcBef>
              <a:spcAft>
                <a:spcPts val="0"/>
              </a:spcAft>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模型化：</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MBT</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让自动化测试更彻底</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345" indent="-347345">
              <a:lnSpc>
                <a:spcPct val="150000"/>
              </a:lnSpc>
              <a:spcBef>
                <a:spcPts val="0"/>
              </a:spcBef>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智能化：基于大数据与</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AI</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，让自动化测试更智能</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8488" y="268508"/>
            <a:ext cx="8145462" cy="628650"/>
          </a:xfrm>
        </p:spPr>
        <p:txBody>
          <a:bodyPr/>
          <a:lstStyle/>
          <a:p>
            <a:pPr>
              <a:spcAft>
                <a:spcPts val="0"/>
              </a:spcAft>
            </a:pPr>
            <a:r>
              <a:rPr kumimoji="1" lang="zh-CN" altLang="en-US" dirty="0"/>
              <a:t>数据转换及其测试</a:t>
            </a:r>
            <a:endParaRPr kumimoji="1" lang="zh-CN" altLang="en-US" dirty="0"/>
          </a:p>
        </p:txBody>
      </p:sp>
      <p:sp>
        <p:nvSpPr>
          <p:cNvPr id="3" name="内容占位符 2"/>
          <p:cNvSpPr>
            <a:spLocks noGrp="1"/>
          </p:cNvSpPr>
          <p:nvPr>
            <p:ph idx="1"/>
          </p:nvPr>
        </p:nvSpPr>
        <p:spPr>
          <a:xfrm>
            <a:off x="863961" y="1290943"/>
            <a:ext cx="3354078" cy="3212231"/>
          </a:xfrm>
        </p:spPr>
        <p:txBody>
          <a:bodyPr>
            <a:noAutofit/>
          </a:bodyPr>
          <a:lstStyle/>
          <a:p>
            <a:pPr>
              <a:lnSpc>
                <a:spcPct val="100000"/>
              </a:lnSpc>
              <a:spcAft>
                <a:spcPts val="0"/>
              </a:spcAft>
            </a:pPr>
            <a:r>
              <a:rPr kumimoji="1" lang="zh-CN" altLang="en-US" sz="1800" dirty="0"/>
              <a:t>数据替换</a:t>
            </a:r>
            <a:endParaRPr kumimoji="1" lang="en-US" altLang="zh-CN" sz="1800" dirty="0"/>
          </a:p>
          <a:p>
            <a:pPr>
              <a:lnSpc>
                <a:spcPct val="100000"/>
              </a:lnSpc>
              <a:spcBef>
                <a:spcPts val="750"/>
              </a:spcBef>
              <a:spcAft>
                <a:spcPts val="0"/>
              </a:spcAft>
            </a:pPr>
            <a:r>
              <a:rPr kumimoji="1" lang="zh-CN" altLang="en-US" sz="1800" dirty="0"/>
              <a:t>字段映射</a:t>
            </a:r>
            <a:endParaRPr kumimoji="1" lang="en-US" altLang="zh-CN" sz="1800" dirty="0"/>
          </a:p>
          <a:p>
            <a:pPr>
              <a:lnSpc>
                <a:spcPct val="100000"/>
              </a:lnSpc>
              <a:spcBef>
                <a:spcPts val="750"/>
              </a:spcBef>
              <a:spcAft>
                <a:spcPts val="0"/>
              </a:spcAft>
            </a:pPr>
            <a:r>
              <a:rPr kumimoji="1" lang="zh-CN" altLang="en-US" sz="1800" dirty="0"/>
              <a:t>数据过滤</a:t>
            </a:r>
            <a:endParaRPr kumimoji="1" lang="en-US" altLang="zh-CN" sz="1800" dirty="0"/>
          </a:p>
          <a:p>
            <a:pPr>
              <a:lnSpc>
                <a:spcPct val="100000"/>
              </a:lnSpc>
              <a:spcBef>
                <a:spcPts val="750"/>
              </a:spcBef>
              <a:spcAft>
                <a:spcPts val="0"/>
              </a:spcAft>
            </a:pPr>
            <a:r>
              <a:rPr kumimoji="1" lang="zh-CN" altLang="en-US" sz="1800" dirty="0"/>
              <a:t>数据加解密</a:t>
            </a:r>
            <a:endParaRPr kumimoji="1" lang="en-US" altLang="zh-CN" sz="1800" dirty="0"/>
          </a:p>
          <a:p>
            <a:pPr>
              <a:lnSpc>
                <a:spcPct val="100000"/>
              </a:lnSpc>
              <a:spcBef>
                <a:spcPts val="750"/>
              </a:spcBef>
              <a:spcAft>
                <a:spcPts val="0"/>
              </a:spcAft>
            </a:pPr>
            <a:r>
              <a:rPr kumimoji="1" lang="zh-CN" altLang="en-US" sz="1800" dirty="0"/>
              <a:t>数据类型统一转换</a:t>
            </a:r>
            <a:endParaRPr kumimoji="1" lang="zh-CN" altLang="en-US" sz="1800" dirty="0"/>
          </a:p>
          <a:p>
            <a:pPr>
              <a:lnSpc>
                <a:spcPct val="100000"/>
              </a:lnSpc>
              <a:spcBef>
                <a:spcPts val="750"/>
              </a:spcBef>
              <a:spcAft>
                <a:spcPts val="0"/>
              </a:spcAft>
            </a:pPr>
            <a:r>
              <a:rPr kumimoji="1" lang="zh-CN" altLang="en-US" sz="1800" dirty="0"/>
              <a:t>拆分数据</a:t>
            </a:r>
            <a:endParaRPr kumimoji="1" lang="en-US" altLang="zh-CN" sz="1800" dirty="0"/>
          </a:p>
          <a:p>
            <a:pPr>
              <a:lnSpc>
                <a:spcPct val="100000"/>
              </a:lnSpc>
              <a:spcBef>
                <a:spcPts val="750"/>
              </a:spcBef>
              <a:spcAft>
                <a:spcPts val="0"/>
              </a:spcAft>
            </a:pPr>
            <a:r>
              <a:rPr kumimoji="1" lang="zh-CN" altLang="en-US" sz="1800" dirty="0"/>
              <a:t>数据按主题划分</a:t>
            </a:r>
            <a:r>
              <a:rPr kumimoji="1" lang="en-US" altLang="zh-CN" sz="1800" dirty="0"/>
              <a:t>/</a:t>
            </a:r>
            <a:r>
              <a:rPr kumimoji="1" lang="zh-CN" altLang="en-US" sz="1800" dirty="0"/>
              <a:t>合并</a:t>
            </a:r>
            <a:endParaRPr kumimoji="1" lang="zh-CN" altLang="en-US" sz="1800" dirty="0"/>
          </a:p>
          <a:p>
            <a:pPr>
              <a:lnSpc>
                <a:spcPct val="100000"/>
              </a:lnSpc>
              <a:spcBef>
                <a:spcPts val="750"/>
              </a:spcBef>
            </a:pPr>
            <a:r>
              <a:rPr kumimoji="1" lang="zh-CN" altLang="en-US" sz="1800" dirty="0"/>
              <a:t>数据排序</a:t>
            </a:r>
            <a:endParaRPr kumimoji="1" lang="zh-CN" altLang="en-US" sz="1800" dirty="0"/>
          </a:p>
        </p:txBody>
      </p:sp>
      <p:sp>
        <p:nvSpPr>
          <p:cNvPr id="5" name="文本框 4"/>
          <p:cNvSpPr txBox="1"/>
          <p:nvPr/>
        </p:nvSpPr>
        <p:spPr>
          <a:xfrm>
            <a:off x="4671219" y="1675596"/>
            <a:ext cx="4072731" cy="2168525"/>
          </a:xfrm>
          <a:prstGeom prst="rect">
            <a:avLst/>
          </a:prstGeom>
          <a:solidFill>
            <a:schemeClr val="accent2">
              <a:lumMod val="20000"/>
              <a:lumOff val="80000"/>
            </a:schemeClr>
          </a:solidFill>
        </p:spPr>
        <p:txBody>
          <a:bodyPr wrap="square">
            <a:spAutoFit/>
          </a:bodyPr>
          <a:lstStyle/>
          <a:p>
            <a:pPr marL="285750" indent="-285750">
              <a:lnSpc>
                <a:spcPct val="150000"/>
              </a:lnSpc>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白盒转换测试：检查转换逻辑和映射设计、代码实现逻辑、转换后的数据与文档中的数据进行比较</a:t>
            </a:r>
            <a:endParaRPr lang="zh-CN" altLang="en-US" sz="1800" dirty="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黑盒转换测试：准备测试数据来反映文档中列出的不同转换场景</a:t>
            </a:r>
            <a:endParaRPr lang="zh-CN" altLang="en-US" sz="1800" dirty="0">
              <a:latin typeface="微软雅黑" panose="020B0503020204020204" pitchFamily="34" charset="-122"/>
              <a:ea typeface="微软雅黑" panose="020B0503020204020204" pitchFamily="34" charset="-122"/>
            </a:endParaRPr>
          </a:p>
        </p:txBody>
      </p:sp>
      <p:sp>
        <p:nvSpPr>
          <p:cNvPr id="6" name="左箭头 5"/>
          <p:cNvSpPr/>
          <p:nvPr/>
        </p:nvSpPr>
        <p:spPr>
          <a:xfrm>
            <a:off x="3337948" y="2345300"/>
            <a:ext cx="1234051" cy="771526"/>
          </a:xfrm>
          <a:prstGeom prst="leftArrow">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0" scaled="1"/>
            <a:tileRect/>
          </a:gra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示例：云化</a:t>
            </a:r>
            <a:endParaRPr kumimoji="1" lang="zh-CN" altLang="en-US" dirty="0"/>
          </a:p>
        </p:txBody>
      </p:sp>
      <p:pic>
        <p:nvPicPr>
          <p:cNvPr id="4" name="图片 3"/>
          <p:cNvPicPr>
            <a:picLocks noChangeAspect="1"/>
          </p:cNvPicPr>
          <p:nvPr/>
        </p:nvPicPr>
        <p:blipFill rotWithShape="1">
          <a:blip r:embed="rId1"/>
          <a:srcRect l="4393" t="8682" r="5106" b="9297"/>
          <a:stretch>
            <a:fillRect/>
          </a:stretch>
        </p:blipFill>
        <p:spPr>
          <a:xfrm>
            <a:off x="1298098" y="804667"/>
            <a:ext cx="6547804" cy="371267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测试服务化</a:t>
            </a:r>
            <a:endParaRPr kumimoji="1" lang="zh-CN" altLang="en-US" dirty="0"/>
          </a:p>
        </p:txBody>
      </p:sp>
      <p:sp>
        <p:nvSpPr>
          <p:cNvPr id="3" name="文本占位符 2"/>
          <p:cNvSpPr>
            <a:spLocks noGrp="1"/>
          </p:cNvSpPr>
          <p:nvPr>
            <p:ph type="body" sz="quarter" idx="10"/>
          </p:nvPr>
        </p:nvSpPr>
        <p:spPr>
          <a:xfrm>
            <a:off x="1154956" y="1065282"/>
            <a:ext cx="3507641" cy="3464186"/>
          </a:xfrm>
        </p:spPr>
        <p:txBody>
          <a:bodyPr>
            <a:noAutofit/>
          </a:bodyPr>
          <a:lstStyle/>
          <a:p>
            <a:pPr marL="154305" indent="-154305" algn="l" eaLnBrk="0" hangingPunct="0">
              <a:lnSpc>
                <a:spcPct val="150000"/>
              </a:lnSpc>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基础设施即代码</a:t>
            </a:r>
            <a:r>
              <a:rPr lang="en-US" altLang="zh-CN" sz="1800" b="0" dirty="0">
                <a:solidFill>
                  <a:schemeClr val="tx1"/>
                </a:solidFill>
                <a:effectLst/>
                <a:latin typeface="微软雅黑" panose="020B0503020204020204" pitchFamily="34" charset="-122"/>
                <a:ea typeface="微软雅黑" panose="020B0503020204020204" pitchFamily="34" charset="-122"/>
              </a:rPr>
              <a:t>(</a:t>
            </a:r>
            <a:r>
              <a:rPr lang="en-US" altLang="zh-CN" sz="1800" b="0" dirty="0" err="1">
                <a:solidFill>
                  <a:schemeClr val="tx1"/>
                </a:solidFill>
                <a:effectLst/>
                <a:latin typeface="微软雅黑" panose="020B0503020204020204" pitchFamily="34" charset="-122"/>
                <a:ea typeface="微软雅黑" panose="020B0503020204020204" pitchFamily="34" charset="-122"/>
              </a:rPr>
              <a:t>IaC</a:t>
            </a:r>
            <a:r>
              <a:rPr lang="en-US" altLang="zh-CN" sz="1800" b="0" dirty="0">
                <a:solidFill>
                  <a:schemeClr val="tx1"/>
                </a:solidFill>
                <a:effectLst/>
                <a:latin typeface="微软雅黑" panose="020B0503020204020204" pitchFamily="34" charset="-122"/>
                <a:ea typeface="微软雅黑" panose="020B0503020204020204" pitchFamily="34" charset="-122"/>
              </a:rPr>
              <a:t>)</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基于</a:t>
            </a:r>
            <a:r>
              <a:rPr lang="en-US" altLang="zh-CN" sz="1800" b="0" dirty="0">
                <a:solidFill>
                  <a:schemeClr val="tx1"/>
                </a:solidFill>
                <a:effectLst/>
                <a:latin typeface="微软雅黑" panose="020B0503020204020204" pitchFamily="34" charset="-122"/>
                <a:ea typeface="微软雅黑" panose="020B0503020204020204" pitchFamily="34" charset="-122"/>
              </a:rPr>
              <a:t>API</a:t>
            </a:r>
            <a:r>
              <a:rPr lang="zh-CN" altLang="en-US" sz="1800" b="0" dirty="0">
                <a:solidFill>
                  <a:schemeClr val="tx1"/>
                </a:solidFill>
                <a:effectLst/>
                <a:latin typeface="微软雅黑" panose="020B0503020204020204" pitchFamily="34" charset="-122"/>
                <a:ea typeface="微软雅黑" panose="020B0503020204020204" pitchFamily="34" charset="-122"/>
              </a:rPr>
              <a:t>、服务的云平台</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支持一键部署</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自动监控、高度可视化</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在线实时收集数据</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spcAft>
                <a:spcPts val="0"/>
              </a:spcAft>
              <a:buClr>
                <a:srgbClr val="00B0F0"/>
              </a:buClr>
              <a:buSzPct val="80000"/>
              <a:buFont typeface="Wingdings" panose="05000000000000000000"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大数据处理能力</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spcBef>
                <a:spcPts val="750"/>
              </a:spcBef>
              <a:buClr>
                <a:srgbClr val="00B0F0"/>
              </a:buClr>
              <a:buSzPct val="80000"/>
              <a:buFont typeface="Wingdings" panose="05000000000000000000" pitchFamily="2" charset="2"/>
              <a:buChar char="p"/>
            </a:pPr>
            <a:r>
              <a:rPr lang="en-US" altLang="zh-CN" sz="1800" b="0" dirty="0">
                <a:solidFill>
                  <a:schemeClr val="tx1"/>
                </a:solidFill>
                <a:effectLst/>
                <a:latin typeface="微软雅黑" panose="020B0503020204020204" pitchFamily="34" charset="-122"/>
                <a:ea typeface="微软雅黑" panose="020B0503020204020204" pitchFamily="34" charset="-122"/>
              </a:rPr>
              <a:t> ……</a:t>
            </a:r>
            <a:endParaRPr lang="en-US" altLang="zh-CN" sz="1800" b="0" dirty="0">
              <a:solidFill>
                <a:schemeClr val="tx1"/>
              </a:solidFill>
              <a:effectLst/>
              <a:latin typeface="微软雅黑" panose="020B0503020204020204" pitchFamily="34" charset="-122"/>
              <a:ea typeface="微软雅黑" panose="020B0503020204020204" pitchFamily="34" charset="-122"/>
            </a:endParaRPr>
          </a:p>
        </p:txBody>
      </p:sp>
      <p:pic>
        <p:nvPicPr>
          <p:cNvPr id="4" name="图片 3" descr="屏幕快照 2016-11-24 下午5.45.52.png"/>
          <p:cNvPicPr>
            <a:picLocks noChangeAspect="1"/>
          </p:cNvPicPr>
          <p:nvPr/>
        </p:nvPicPr>
        <p:blipFill>
          <a:blip r:embed="rId1"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13550" y="1065282"/>
            <a:ext cx="3533549" cy="30129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示例：手淘</a:t>
            </a:r>
            <a:r>
              <a:rPr lang="en-US" altLang="zh-CN" dirty="0"/>
              <a:t>RXT</a:t>
            </a:r>
            <a:r>
              <a:rPr kumimoji="1" lang="zh-CN" altLang="en-US" dirty="0"/>
              <a:t>测试机器人</a:t>
            </a:r>
            <a:endParaRPr kumimoji="1" lang="zh-CN" altLang="en-US" dirty="0"/>
          </a:p>
        </p:txBody>
      </p:sp>
      <p:sp>
        <p:nvSpPr>
          <p:cNvPr id="10" name="圆角矩形 9"/>
          <p:cNvSpPr/>
          <p:nvPr/>
        </p:nvSpPr>
        <p:spPr>
          <a:xfrm>
            <a:off x="582038" y="827609"/>
            <a:ext cx="2175769" cy="310865"/>
          </a:xfrm>
          <a:prstGeom prst="roundRect">
            <a:avLst>
              <a:gd name="adj" fmla="val 50000"/>
            </a:avLst>
          </a:prstGeom>
          <a:solidFill>
            <a:srgbClr val="FF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kumimoji="1" lang="zh-CN" altLang="en-US" sz="1350" dirty="0">
                <a:sym typeface="+mn-ea"/>
              </a:rPr>
              <a:t>加载时长体验数据分析</a:t>
            </a:r>
            <a:endParaRPr kumimoji="1" lang="zh-CN" altLang="en-US" sz="1350" dirty="0"/>
          </a:p>
        </p:txBody>
      </p:sp>
      <p:sp>
        <p:nvSpPr>
          <p:cNvPr id="11" name="矩形 10"/>
          <p:cNvSpPr/>
          <p:nvPr/>
        </p:nvSpPr>
        <p:spPr>
          <a:xfrm>
            <a:off x="1049105" y="4280543"/>
            <a:ext cx="2374900" cy="333375"/>
          </a:xfrm>
          <a:prstGeom prst="rect">
            <a:avLst/>
          </a:prstGeom>
        </p:spPr>
        <p:txBody>
          <a:bodyPr wrap="none">
            <a:spAutoFit/>
          </a:bodyPr>
          <a:lstStyle/>
          <a:p>
            <a:pPr algn="ctr">
              <a:lnSpc>
                <a:spcPct val="150000"/>
              </a:lnSpc>
              <a:spcAft>
                <a:spcPts val="0"/>
              </a:spcAft>
            </a:pPr>
            <a:r>
              <a:rPr kumimoji="1" lang="zh-CN" altLang="en-US" sz="1050" dirty="0">
                <a:solidFill>
                  <a:schemeClr val="bg1">
                    <a:lumMod val="50000"/>
                  </a:schemeClr>
                </a:solidFill>
              </a:rPr>
              <a:t>实际案例 </a:t>
            </a:r>
            <a:r>
              <a:rPr kumimoji="1" lang="en-US" altLang="zh-CN" sz="1050" dirty="0">
                <a:solidFill>
                  <a:schemeClr val="bg1">
                    <a:lumMod val="50000"/>
                  </a:schemeClr>
                </a:solidFill>
              </a:rPr>
              <a:t>–</a:t>
            </a:r>
            <a:r>
              <a:rPr kumimoji="1" lang="zh-CN" altLang="en-US" sz="1050" dirty="0">
                <a:solidFill>
                  <a:schemeClr val="bg1">
                    <a:lumMod val="50000"/>
                  </a:schemeClr>
                </a:solidFill>
              </a:rPr>
              <a:t> 计算点击消息</a:t>
            </a:r>
            <a:r>
              <a:rPr kumimoji="1" lang="en-US" altLang="zh-CN" sz="1050" dirty="0">
                <a:solidFill>
                  <a:schemeClr val="bg1">
                    <a:lumMod val="50000"/>
                  </a:schemeClr>
                </a:solidFill>
              </a:rPr>
              <a:t>Tab</a:t>
            </a:r>
            <a:r>
              <a:rPr kumimoji="1" lang="zh-CN" altLang="en-US" sz="1050" dirty="0">
                <a:solidFill>
                  <a:schemeClr val="bg1">
                    <a:lumMod val="50000"/>
                  </a:schemeClr>
                </a:solidFill>
              </a:rPr>
              <a:t>加载时长</a:t>
            </a:r>
            <a:endParaRPr kumimoji="1" lang="en-US" altLang="zh-CN" sz="1050" dirty="0">
              <a:solidFill>
                <a:schemeClr val="bg1">
                  <a:lumMod val="50000"/>
                </a:schemeClr>
              </a:solidFill>
            </a:endParaRPr>
          </a:p>
        </p:txBody>
      </p:sp>
      <p:sp>
        <p:nvSpPr>
          <p:cNvPr id="12" name="矩形 11"/>
          <p:cNvSpPr/>
          <p:nvPr/>
        </p:nvSpPr>
        <p:spPr>
          <a:xfrm>
            <a:off x="2398747" y="695755"/>
            <a:ext cx="6268823" cy="506730"/>
          </a:xfrm>
          <a:prstGeom prst="rect">
            <a:avLst/>
          </a:prstGeom>
        </p:spPr>
        <p:txBody>
          <a:bodyPr wrap="square">
            <a:spAutoFit/>
          </a:bodyPr>
          <a:lstStyle/>
          <a:p>
            <a:pPr algn="ctr">
              <a:lnSpc>
                <a:spcPct val="150000"/>
              </a:lnSpc>
              <a:spcAft>
                <a:spcPts val="0"/>
              </a:spcAft>
            </a:pPr>
            <a:r>
              <a:rPr kumimoji="1" lang="en-US" altLang="zh-CN" sz="1350" b="1" dirty="0">
                <a:solidFill>
                  <a:srgbClr val="3E7BFF"/>
                </a:solidFill>
              </a:rPr>
              <a:t>240fps</a:t>
            </a:r>
            <a:r>
              <a:rPr kumimoji="1" lang="zh-CN" altLang="en-US" sz="1350" b="1" dirty="0">
                <a:solidFill>
                  <a:srgbClr val="3E7BFF"/>
                </a:solidFill>
              </a:rPr>
              <a:t>高速摄像头</a:t>
            </a:r>
            <a:r>
              <a:rPr kumimoji="1" lang="en-US" altLang="zh-CN" sz="1350" b="1" dirty="0">
                <a:solidFill>
                  <a:srgbClr val="3E7BFF"/>
                </a:solidFill>
              </a:rPr>
              <a:t>(</a:t>
            </a:r>
            <a:r>
              <a:rPr kumimoji="1" lang="zh-CN" altLang="en-US" sz="1350" b="1" dirty="0">
                <a:solidFill>
                  <a:srgbClr val="3E7BFF"/>
                </a:solidFill>
              </a:rPr>
              <a:t>误差</a:t>
            </a:r>
            <a:r>
              <a:rPr kumimoji="1" lang="en-US" altLang="zh-CN" sz="1350" b="1" dirty="0">
                <a:solidFill>
                  <a:srgbClr val="3E7BFF"/>
                </a:solidFill>
              </a:rPr>
              <a:t>&lt;5ms)</a:t>
            </a:r>
            <a:r>
              <a:rPr kumimoji="1" lang="zh-CN" altLang="en-US" sz="1350" b="1" dirty="0">
                <a:solidFill>
                  <a:srgbClr val="3E7BFF"/>
                </a:solidFill>
              </a:rPr>
              <a:t>，无需参照目标，自动识别准确率</a:t>
            </a:r>
            <a:r>
              <a:rPr kumimoji="1" lang="en-US" altLang="zh-CN" b="1" dirty="0">
                <a:solidFill>
                  <a:srgbClr val="3E7BFF"/>
                </a:solidFill>
              </a:rPr>
              <a:t>&gt;=95%</a:t>
            </a:r>
            <a:endParaRPr kumimoji="1" lang="en-US" altLang="zh-CN" b="1" dirty="0">
              <a:solidFill>
                <a:srgbClr val="3E7BFF"/>
              </a:solidFill>
            </a:endParaRPr>
          </a:p>
        </p:txBody>
      </p:sp>
      <p:pic>
        <p:nvPicPr>
          <p:cNvPr id="13" name="图片 12"/>
          <p:cNvPicPr>
            <a:picLocks noChangeAspect="1"/>
          </p:cNvPicPr>
          <p:nvPr/>
        </p:nvPicPr>
        <p:blipFill>
          <a:blip r:embed="rId1"/>
          <a:stretch>
            <a:fillRect/>
          </a:stretch>
        </p:blipFill>
        <p:spPr>
          <a:xfrm>
            <a:off x="4424894" y="1116158"/>
            <a:ext cx="4279344" cy="3227046"/>
          </a:xfrm>
          <a:prstGeom prst="rect">
            <a:avLst/>
          </a:prstGeom>
        </p:spPr>
      </p:pic>
      <p:pic>
        <p:nvPicPr>
          <p:cNvPr id="14" name="图片 13"/>
          <p:cNvPicPr>
            <a:picLocks noChangeAspect="1"/>
          </p:cNvPicPr>
          <p:nvPr/>
        </p:nvPicPr>
        <p:blipFill>
          <a:blip r:embed="rId2"/>
          <a:stretch>
            <a:fillRect/>
          </a:stretch>
        </p:blipFill>
        <p:spPr>
          <a:xfrm>
            <a:off x="582039" y="1255954"/>
            <a:ext cx="3568211" cy="3009191"/>
          </a:xfrm>
          <a:prstGeom prst="rect">
            <a:avLst/>
          </a:prstGeom>
        </p:spPr>
      </p:pic>
      <p:sp>
        <p:nvSpPr>
          <p:cNvPr id="15" name="矩形 14"/>
          <p:cNvSpPr/>
          <p:nvPr/>
        </p:nvSpPr>
        <p:spPr>
          <a:xfrm>
            <a:off x="5272976" y="4280543"/>
            <a:ext cx="2583180" cy="333375"/>
          </a:xfrm>
          <a:prstGeom prst="rect">
            <a:avLst/>
          </a:prstGeom>
        </p:spPr>
        <p:txBody>
          <a:bodyPr wrap="none">
            <a:spAutoFit/>
          </a:bodyPr>
          <a:lstStyle/>
          <a:p>
            <a:pPr algn="ctr">
              <a:lnSpc>
                <a:spcPct val="150000"/>
              </a:lnSpc>
              <a:spcAft>
                <a:spcPts val="0"/>
              </a:spcAft>
            </a:pPr>
            <a:r>
              <a:rPr kumimoji="1" lang="zh-CN" altLang="en-US" sz="1050" dirty="0">
                <a:solidFill>
                  <a:schemeClr val="bg1">
                    <a:lumMod val="50000"/>
                  </a:schemeClr>
                </a:solidFill>
              </a:rPr>
              <a:t>基于视频特征分析的加载时长自动化过程</a:t>
            </a:r>
            <a:endParaRPr kumimoji="1" lang="en-US" altLang="zh-CN" sz="1050" dirty="0">
              <a:solidFill>
                <a:schemeClr val="bg1">
                  <a:lumMod val="50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小结</a:t>
            </a:r>
            <a:endParaRPr kumimoji="1" lang="zh-CN" altLang="en-US" dirty="0"/>
          </a:p>
        </p:txBody>
      </p:sp>
      <p:sp>
        <p:nvSpPr>
          <p:cNvPr id="5" name="文本占位符 3"/>
          <p:cNvSpPr txBox="1"/>
          <p:nvPr/>
        </p:nvSpPr>
        <p:spPr bwMode="auto">
          <a:xfrm>
            <a:off x="582038" y="877174"/>
            <a:ext cx="8023469" cy="3634535"/>
          </a:xfrm>
          <a:prstGeom prst="rect">
            <a:avLst/>
          </a:prstGeom>
          <a:noFill/>
          <a:ln w="9525">
            <a:noFill/>
            <a:miter lim="800000"/>
          </a:ln>
        </p:spPr>
        <p:txBody>
          <a:bodyPr vert="horz" wrap="square" lIns="74066" tIns="32918" rIns="74066" bIns="32918" numCol="1" anchor="t" anchorCtr="0" compatLnSpc="1"/>
          <a:lstStyle>
            <a:lvl1pPr marL="228600" indent="-228600" algn="l" rtl="0" eaLnBrk="0" fontAlgn="base" hangingPunct="0">
              <a:lnSpc>
                <a:spcPct val="90000"/>
              </a:lnSpc>
              <a:spcBef>
                <a:spcPct val="50000"/>
              </a:spcBef>
              <a:spcAft>
                <a:spcPct val="0"/>
              </a:spcAft>
              <a:buClr>
                <a:schemeClr val="accent1"/>
              </a:buClr>
              <a:buFont typeface="Wingdings" panose="05000000000000000000" pitchFamily="2" charset="2"/>
              <a:buChar char="§"/>
              <a:defRPr sz="2400">
                <a:solidFill>
                  <a:schemeClr val="tx1"/>
                </a:solidFill>
                <a:latin typeface="+mn-lt"/>
                <a:ea typeface="MS PGothic" panose="020B0600070205080204" pitchFamily="34" charset="-128"/>
                <a:cs typeface="+mn-cs"/>
              </a:defRPr>
            </a:lvl1pPr>
            <a:lvl2pPr marL="457200" algn="l" rtl="0" eaLnBrk="0" fontAlgn="base" hangingPunct="0">
              <a:lnSpc>
                <a:spcPct val="90000"/>
              </a:lnSpc>
              <a:spcBef>
                <a:spcPct val="50000"/>
              </a:spcBef>
              <a:spcAft>
                <a:spcPct val="0"/>
              </a:spcAft>
              <a:buChar char="–"/>
              <a:defRPr sz="2000">
                <a:solidFill>
                  <a:schemeClr val="tx1"/>
                </a:solidFill>
                <a:latin typeface="+mn-lt"/>
                <a:ea typeface="MS PGothic" panose="020B0600070205080204" pitchFamily="34" charset="-128"/>
              </a:defRPr>
            </a:lvl2pPr>
            <a:lvl3pPr marL="685800" indent="228600" algn="l" rtl="0" eaLnBrk="0" fontAlgn="base" hangingPunct="0">
              <a:lnSpc>
                <a:spcPct val="90000"/>
              </a:lnSpc>
              <a:spcBef>
                <a:spcPct val="50000"/>
              </a:spcBef>
              <a:spcAft>
                <a:spcPct val="0"/>
              </a:spcAft>
              <a:buChar char="•"/>
              <a:defRPr sz="2000">
                <a:solidFill>
                  <a:schemeClr val="tx1"/>
                </a:solidFill>
                <a:latin typeface="+mn-lt"/>
                <a:ea typeface="MS PGothic" panose="020B0600070205080204" pitchFamily="34" charset="-128"/>
              </a:defRPr>
            </a:lvl3pPr>
            <a:lvl4pPr marL="914400" indent="457200" algn="l" rtl="0" eaLnBrk="0" fontAlgn="base" hangingPunct="0">
              <a:lnSpc>
                <a:spcPct val="90000"/>
              </a:lnSpc>
              <a:spcBef>
                <a:spcPct val="50000"/>
              </a:spcBef>
              <a:spcAft>
                <a:spcPct val="0"/>
              </a:spcAft>
              <a:buChar char="–"/>
              <a:defRPr sz="2000">
                <a:solidFill>
                  <a:schemeClr val="tx1"/>
                </a:solidFill>
                <a:latin typeface="+mn-lt"/>
                <a:ea typeface="MS PGothic" panose="020B0600070205080204" pitchFamily="34" charset="-128"/>
              </a:defRPr>
            </a:lvl4pPr>
            <a:lvl5pPr marL="1143000" indent="685800" algn="l" rtl="0" eaLnBrk="0" fontAlgn="base" hangingPunct="0">
              <a:lnSpc>
                <a:spcPct val="95000"/>
              </a:lnSpc>
              <a:spcBef>
                <a:spcPct val="35000"/>
              </a:spcBef>
              <a:spcAft>
                <a:spcPct val="0"/>
              </a:spcAft>
              <a:buChar char="»"/>
              <a:defRPr sz="2000">
                <a:solidFill>
                  <a:schemeClr val="tx1"/>
                </a:solidFill>
                <a:latin typeface="+mn-lt"/>
                <a:ea typeface="MS PGothic" panose="020B0600070205080204" pitchFamily="34" charset="-128"/>
              </a:defRPr>
            </a:lvl5pPr>
            <a:lvl6pPr marL="1600200" algn="l" rtl="0" eaLnBrk="0" fontAlgn="base" hangingPunct="0">
              <a:lnSpc>
                <a:spcPct val="95000"/>
              </a:lnSpc>
              <a:spcBef>
                <a:spcPct val="35000"/>
              </a:spcBef>
              <a:spcAft>
                <a:spcPct val="0"/>
              </a:spcAft>
              <a:defRPr sz="2000">
                <a:solidFill>
                  <a:schemeClr val="tx1"/>
                </a:solidFill>
                <a:latin typeface="+mn-lt"/>
                <a:ea typeface="+mn-ea"/>
              </a:defRPr>
            </a:lvl6pPr>
            <a:lvl7pPr marL="2057400" algn="l" rtl="0" eaLnBrk="0" fontAlgn="base" hangingPunct="0">
              <a:lnSpc>
                <a:spcPct val="95000"/>
              </a:lnSpc>
              <a:spcBef>
                <a:spcPct val="35000"/>
              </a:spcBef>
              <a:spcAft>
                <a:spcPct val="0"/>
              </a:spcAft>
              <a:defRPr sz="2000">
                <a:solidFill>
                  <a:schemeClr val="tx1"/>
                </a:solidFill>
                <a:latin typeface="+mn-lt"/>
                <a:ea typeface="+mn-ea"/>
              </a:defRPr>
            </a:lvl7pPr>
            <a:lvl8pPr marL="2514600" algn="l" rtl="0" eaLnBrk="0" fontAlgn="base" hangingPunct="0">
              <a:lnSpc>
                <a:spcPct val="95000"/>
              </a:lnSpc>
              <a:spcBef>
                <a:spcPct val="35000"/>
              </a:spcBef>
              <a:spcAft>
                <a:spcPct val="0"/>
              </a:spcAft>
              <a:defRPr sz="2000">
                <a:solidFill>
                  <a:schemeClr val="tx1"/>
                </a:solidFill>
                <a:latin typeface="+mn-lt"/>
                <a:ea typeface="+mn-ea"/>
              </a:defRPr>
            </a:lvl8pPr>
            <a:lvl9pPr marL="2971800" algn="l" rtl="0" eaLnBrk="0" fontAlgn="base" hangingPunct="0">
              <a:lnSpc>
                <a:spcPct val="95000"/>
              </a:lnSpc>
              <a:spcBef>
                <a:spcPct val="35000"/>
              </a:spcBef>
              <a:spcAft>
                <a:spcPct val="0"/>
              </a:spcAft>
              <a:defRPr sz="2000">
                <a:solidFill>
                  <a:schemeClr val="tx1"/>
                </a:solidFill>
                <a:latin typeface="+mn-lt"/>
                <a:ea typeface="+mn-ea"/>
              </a:defRPr>
            </a:lvl9p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1800" dirty="0">
                <a:ea typeface="楷体" panose="02010609060101010101" pitchFamily="49" charset="-122"/>
              </a:rPr>
              <a:t>大数据的测试贯彻数据清洗、转换、存储、加载等全过程，包括抽样测试验证、数据对比分析和数据映射验证等。</a:t>
            </a:r>
            <a:endParaRPr lang="en-US" altLang="zh-CN" sz="1800"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1800" dirty="0">
                <a:ea typeface="楷体" panose="02010609060101010101" pitchFamily="49" charset="-122"/>
              </a:rPr>
              <a:t>智能应用（如机器学习）的测试是为了更好地保证数据质量、特征质量和模型质量，目前有成熟的评价指标体系。</a:t>
            </a:r>
            <a:endParaRPr lang="en-US" altLang="zh-CN" sz="1800" dirty="0">
              <a:ea typeface="楷体" panose="02010609060101010101" pitchFamily="49"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1800" dirty="0">
                <a:ea typeface="楷体" panose="02010609060101010101" pitchFamily="49" charset="-122"/>
              </a:rPr>
              <a:t>今天</a:t>
            </a:r>
            <a:r>
              <a:rPr lang="en-US" altLang="zh-CN" sz="1800" dirty="0">
                <a:ea typeface="楷体" panose="02010609060101010101" pitchFamily="49" charset="-122"/>
              </a:rPr>
              <a:t>AI</a:t>
            </a:r>
            <a:r>
              <a:rPr lang="zh-CN" altLang="en-US" sz="1800" dirty="0">
                <a:ea typeface="楷体" panose="02010609060101010101" pitchFamily="49" charset="-122"/>
              </a:rPr>
              <a:t>技术（图像识别、</a:t>
            </a:r>
            <a:r>
              <a:rPr lang="en-US" altLang="zh-CN" sz="1800" dirty="0">
                <a:ea typeface="楷体" panose="02010609060101010101" pitchFamily="49" charset="-122"/>
              </a:rPr>
              <a:t>NLP</a:t>
            </a:r>
            <a:r>
              <a:rPr lang="zh-CN" altLang="en-US" sz="1800" dirty="0">
                <a:ea typeface="楷体" panose="02010609060101010101" pitchFamily="49" charset="-122"/>
              </a:rPr>
              <a:t> 、</a:t>
            </a:r>
            <a:r>
              <a:rPr lang="en-US" altLang="zh-CN" sz="1800" dirty="0">
                <a:ea typeface="楷体" panose="02010609060101010101" pitchFamily="49" charset="-122"/>
              </a:rPr>
              <a:t>OCR</a:t>
            </a:r>
            <a:r>
              <a:rPr lang="zh-CN" altLang="en-US" sz="1800" dirty="0">
                <a:ea typeface="楷体" panose="02010609060101010101" pitchFamily="49" charset="-122"/>
              </a:rPr>
              <a:t>等）应用于软件测试的各个方面，从单元测试、系统的</a:t>
            </a:r>
            <a:r>
              <a:rPr lang="en-US" altLang="zh-CN" sz="1800" dirty="0">
                <a:ea typeface="楷体" panose="02010609060101010101" pitchFamily="49" charset="-122"/>
              </a:rPr>
              <a:t>API</a:t>
            </a:r>
            <a:r>
              <a:rPr lang="zh-CN" altLang="en-US" sz="1800" dirty="0">
                <a:ea typeface="楷体" panose="02010609060101010101" pitchFamily="49" charset="-122"/>
              </a:rPr>
              <a:t>测试、</a:t>
            </a:r>
            <a:r>
              <a:rPr lang="en-US" altLang="zh-CN" sz="1800" dirty="0">
                <a:ea typeface="楷体" panose="02010609060101010101" pitchFamily="49" charset="-122"/>
              </a:rPr>
              <a:t>UI</a:t>
            </a:r>
            <a:r>
              <a:rPr lang="zh-CN" altLang="en-US" sz="1800" dirty="0">
                <a:ea typeface="楷体" panose="02010609060101010101" pitchFamily="49" charset="-122"/>
              </a:rPr>
              <a:t>测试和测试日志分析等，而且可以和</a:t>
            </a:r>
            <a:r>
              <a:rPr lang="en-US" altLang="zh-CN" sz="1800" dirty="0">
                <a:ea typeface="楷体" panose="02010609060101010101" pitchFamily="49" charset="-122"/>
              </a:rPr>
              <a:t>MBT</a:t>
            </a:r>
            <a:r>
              <a:rPr lang="zh-CN" altLang="en-US" sz="1800" dirty="0">
                <a:ea typeface="楷体" panose="02010609060101010101" pitchFamily="49" charset="-122"/>
              </a:rPr>
              <a:t>结合起来产生更好的效果</a:t>
            </a:r>
            <a:endParaRPr lang="en-US" altLang="zh-CN" sz="1800" dirty="0">
              <a:ea typeface="楷体" panose="02010609060101010101" pitchFamily="49"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1800" dirty="0">
                <a:ea typeface="楷体" panose="02010609060101010101" pitchFamily="49" charset="-122"/>
              </a:rPr>
              <a:t>未来软件测试六大发展趋势：敏捷化、高度</a:t>
            </a:r>
            <a:r>
              <a:rPr lang="en-US" altLang="zh-CN" sz="1800" dirty="0">
                <a:ea typeface="楷体" panose="02010609060101010101" pitchFamily="49" charset="-122"/>
              </a:rPr>
              <a:t>/</a:t>
            </a:r>
            <a:r>
              <a:rPr lang="zh-CN" altLang="en-US" sz="1800" dirty="0">
                <a:ea typeface="楷体" panose="02010609060101010101" pitchFamily="49" charset="-122"/>
              </a:rPr>
              <a:t>超级自动化、云化、服务化、模型化、智能化</a:t>
            </a:r>
            <a:endParaRPr lang="en-US" altLang="zh-CN" sz="1800" dirty="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5">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数据映射验证</a:t>
            </a:r>
            <a:endParaRPr kumimoji="1" lang="zh-CN" altLang="en-US" dirty="0"/>
          </a:p>
        </p:txBody>
      </p:sp>
      <p:sp>
        <p:nvSpPr>
          <p:cNvPr id="3" name="内容占位符 2"/>
          <p:cNvSpPr>
            <a:spLocks noGrp="1"/>
          </p:cNvSpPr>
          <p:nvPr>
            <p:ph idx="1"/>
          </p:nvPr>
        </p:nvSpPr>
        <p:spPr>
          <a:xfrm>
            <a:off x="262268" y="1382238"/>
            <a:ext cx="8039430" cy="2797876"/>
          </a:xfrm>
        </p:spPr>
        <p:txBody>
          <a:bodyPr/>
          <a:lstStyle/>
          <a:p>
            <a:pPr>
              <a:lnSpc>
                <a:spcPct val="150000"/>
              </a:lnSpc>
              <a:spcAft>
                <a:spcPts val="0"/>
              </a:spcAft>
            </a:pPr>
            <a:r>
              <a:rPr kumimoji="1" lang="zh-CN" altLang="en-US" sz="2000" b="1" dirty="0"/>
              <a:t>连接验证</a:t>
            </a:r>
            <a:r>
              <a:rPr kumimoji="1" lang="zh-CN" altLang="en-US" sz="2000" dirty="0"/>
              <a:t>：必需端口均已连接，并且所有连接都有效。</a:t>
            </a:r>
            <a:endParaRPr kumimoji="1" lang="zh-CN" altLang="en-US" sz="2000" dirty="0"/>
          </a:p>
          <a:p>
            <a:pPr>
              <a:lnSpc>
                <a:spcPct val="150000"/>
              </a:lnSpc>
            </a:pPr>
            <a:r>
              <a:rPr kumimoji="1" lang="zh-CN" altLang="en-US" sz="2000" b="1" dirty="0"/>
              <a:t>表达式验证：</a:t>
            </a:r>
            <a:r>
              <a:rPr kumimoji="1" lang="zh-CN" altLang="en-US" sz="2000" dirty="0"/>
              <a:t>所有表达式都有效。</a:t>
            </a:r>
            <a:endParaRPr kumimoji="1" lang="zh-CN" altLang="en-US" sz="2000" dirty="0"/>
          </a:p>
          <a:p>
            <a:pPr>
              <a:lnSpc>
                <a:spcPct val="150000"/>
              </a:lnSpc>
            </a:pPr>
            <a:r>
              <a:rPr kumimoji="1" lang="zh-CN" altLang="en-US" sz="2000" b="1" dirty="0"/>
              <a:t>对象验证：</a:t>
            </a:r>
            <a:r>
              <a:rPr kumimoji="1" lang="zh-CN" altLang="en-US" sz="2000" dirty="0"/>
              <a:t>独立对象定义与映射中的实例匹配。</a:t>
            </a:r>
            <a:endParaRPr kumimoji="1" lang="zh-CN" altLang="en-US" sz="2000" dirty="0"/>
          </a:p>
          <a:p>
            <a:pPr>
              <a:lnSpc>
                <a:spcPct val="150000"/>
              </a:lnSpc>
            </a:pPr>
            <a:r>
              <a:rPr kumimoji="1" lang="zh-CN" altLang="en-US" sz="2000" b="1" dirty="0"/>
              <a:t>数据流验证</a:t>
            </a:r>
            <a:r>
              <a:rPr kumimoji="1" lang="zh-CN" altLang="en-US" sz="2000" dirty="0"/>
              <a:t>：数据必须能够从源流到目标，而不会在阻止转换处挂起</a:t>
            </a:r>
            <a:endParaRPr kumimoji="1" lang="zh-CN" altLang="en-US" sz="20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18451" y="292445"/>
            <a:ext cx="3875379" cy="523875"/>
          </a:xfrm>
        </p:spPr>
        <p:txBody>
          <a:bodyPr/>
          <a:lstStyle/>
          <a:p>
            <a:r>
              <a:rPr lang="zh-CN" altLang="en-US" dirty="0">
                <a:latin typeface="微软雅黑" panose="020B0503020204020204" pitchFamily="34" charset="-122"/>
              </a:rPr>
              <a:t>大数据测试保障维度</a:t>
            </a:r>
            <a:endParaRPr kumimoji="1" lang="zh-CN" altLang="en-US" dirty="0"/>
          </a:p>
        </p:txBody>
      </p:sp>
      <p:sp>
        <p:nvSpPr>
          <p:cNvPr id="4" name="圆角矩形 3"/>
          <p:cNvSpPr/>
          <p:nvPr/>
        </p:nvSpPr>
        <p:spPr>
          <a:xfrm>
            <a:off x="518451" y="1080593"/>
            <a:ext cx="1747655"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数据清洗</a:t>
            </a:r>
            <a:endParaRPr lang="zh-CN" altLang="en-US" sz="1800" b="1">
              <a:latin typeface="微软雅黑" panose="020B0503020204020204" pitchFamily="34" charset="-122"/>
              <a:ea typeface="微软雅黑" panose="020B0503020204020204" pitchFamily="34" charset="-122"/>
            </a:endParaRPr>
          </a:p>
        </p:txBody>
      </p:sp>
      <p:sp>
        <p:nvSpPr>
          <p:cNvPr id="5" name="圆角矩形 4"/>
          <p:cNvSpPr/>
          <p:nvPr/>
        </p:nvSpPr>
        <p:spPr>
          <a:xfrm>
            <a:off x="2535784" y="1090552"/>
            <a:ext cx="1654036"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数据分析</a:t>
            </a:r>
            <a:endParaRPr lang="zh-CN" altLang="en-US" sz="1800" b="1">
              <a:latin typeface="微软雅黑" panose="020B0503020204020204" pitchFamily="34" charset="-122"/>
              <a:ea typeface="微软雅黑" panose="020B0503020204020204" pitchFamily="34" charset="-122"/>
            </a:endParaRPr>
          </a:p>
        </p:txBody>
      </p:sp>
      <p:sp>
        <p:nvSpPr>
          <p:cNvPr id="6" name="圆角矩形 5"/>
          <p:cNvSpPr/>
          <p:nvPr/>
        </p:nvSpPr>
        <p:spPr>
          <a:xfrm>
            <a:off x="4453920" y="1030442"/>
            <a:ext cx="1682967"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数据加工</a:t>
            </a:r>
            <a:endParaRPr lang="zh-CN" altLang="en-US" sz="1800" b="1">
              <a:latin typeface="微软雅黑" panose="020B0503020204020204" pitchFamily="34" charset="-122"/>
              <a:ea typeface="微软雅黑" panose="020B0503020204020204" pitchFamily="34" charset="-122"/>
            </a:endParaRPr>
          </a:p>
        </p:txBody>
      </p:sp>
      <p:sp>
        <p:nvSpPr>
          <p:cNvPr id="7" name="圆角矩形 6"/>
          <p:cNvSpPr/>
          <p:nvPr/>
        </p:nvSpPr>
        <p:spPr>
          <a:xfrm>
            <a:off x="518689" y="1499431"/>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endParaRPr lang="zh-CN" altLang="en-US" sz="1500">
              <a:latin typeface="微软雅黑" panose="020B0503020204020204" pitchFamily="34" charset="-122"/>
              <a:ea typeface="微软雅黑" panose="020B0503020204020204" pitchFamily="34" charset="-122"/>
            </a:endParaRPr>
          </a:p>
        </p:txBody>
      </p:sp>
      <p:sp>
        <p:nvSpPr>
          <p:cNvPr id="8" name="圆角矩形 7"/>
          <p:cNvSpPr/>
          <p:nvPr/>
        </p:nvSpPr>
        <p:spPr>
          <a:xfrm>
            <a:off x="518451" y="2158561"/>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数据过滤验证</a:t>
            </a:r>
            <a:endParaRPr lang="zh-CN" altLang="en-US" sz="1500">
              <a:latin typeface="微软雅黑" panose="020B0503020204020204" pitchFamily="34" charset="-122"/>
              <a:ea typeface="微软雅黑" panose="020B0503020204020204" pitchFamily="34" charset="-122"/>
            </a:endParaRPr>
          </a:p>
        </p:txBody>
      </p:sp>
      <p:sp>
        <p:nvSpPr>
          <p:cNvPr id="9" name="圆角矩形 8"/>
          <p:cNvSpPr/>
          <p:nvPr/>
        </p:nvSpPr>
        <p:spPr>
          <a:xfrm>
            <a:off x="518451" y="2830788"/>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endParaRPr lang="zh-CN" altLang="en-US" sz="1500">
              <a:latin typeface="微软雅黑" panose="020B0503020204020204" pitchFamily="34" charset="-122"/>
              <a:ea typeface="微软雅黑" panose="020B0503020204020204" pitchFamily="34" charset="-122"/>
            </a:endParaRPr>
          </a:p>
        </p:txBody>
      </p:sp>
      <p:cxnSp>
        <p:nvCxnSpPr>
          <p:cNvPr id="10" name="直接箭头连接符 13"/>
          <p:cNvCxnSpPr>
            <a:stCxn id="7" idx="2"/>
            <a:endCxn id="8" idx="0"/>
          </p:cNvCxnSpPr>
          <p:nvPr/>
        </p:nvCxnSpPr>
        <p:spPr>
          <a:xfrm flipH="1">
            <a:off x="1380102" y="1875907"/>
            <a:ext cx="238"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4"/>
          <p:cNvCxnSpPr/>
          <p:nvPr/>
        </p:nvCxnSpPr>
        <p:spPr>
          <a:xfrm>
            <a:off x="1410229" y="2548134"/>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2535784" y="1509390"/>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endParaRPr lang="zh-CN" altLang="en-US" sz="1500">
              <a:latin typeface="微软雅黑" panose="020B0503020204020204" pitchFamily="34" charset="-122"/>
              <a:ea typeface="微软雅黑" panose="020B0503020204020204" pitchFamily="34" charset="-122"/>
            </a:endParaRPr>
          </a:p>
        </p:txBody>
      </p:sp>
      <p:sp>
        <p:nvSpPr>
          <p:cNvPr id="13" name="圆角矩形 12"/>
          <p:cNvSpPr/>
          <p:nvPr/>
        </p:nvSpPr>
        <p:spPr>
          <a:xfrm>
            <a:off x="2535784" y="2181617"/>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数据过滤验证</a:t>
            </a:r>
            <a:endParaRPr lang="zh-CN" altLang="en-US" sz="1500">
              <a:latin typeface="微软雅黑" panose="020B0503020204020204" pitchFamily="34" charset="-122"/>
              <a:ea typeface="微软雅黑" panose="020B0503020204020204" pitchFamily="34" charset="-122"/>
            </a:endParaRPr>
          </a:p>
        </p:txBody>
      </p:sp>
      <p:sp>
        <p:nvSpPr>
          <p:cNvPr id="14" name="圆角矩形 13"/>
          <p:cNvSpPr/>
          <p:nvPr/>
        </p:nvSpPr>
        <p:spPr>
          <a:xfrm>
            <a:off x="2535784" y="2840747"/>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endParaRPr lang="zh-CN" altLang="en-US" sz="1500">
              <a:latin typeface="微软雅黑" panose="020B0503020204020204" pitchFamily="34" charset="-122"/>
              <a:ea typeface="微软雅黑" panose="020B0503020204020204" pitchFamily="34" charset="-122"/>
            </a:endParaRPr>
          </a:p>
        </p:txBody>
      </p:sp>
      <p:cxnSp>
        <p:nvCxnSpPr>
          <p:cNvPr id="15" name="直接箭头连接符 20"/>
          <p:cNvCxnSpPr>
            <a:stCxn id="12" idx="2"/>
            <a:endCxn id="13" idx="0"/>
          </p:cNvCxnSpPr>
          <p:nvPr/>
        </p:nvCxnSpPr>
        <p:spPr>
          <a:xfrm>
            <a:off x="3362802" y="1885866"/>
            <a:ext cx="0" cy="295751"/>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21"/>
          <p:cNvCxnSpPr/>
          <p:nvPr/>
        </p:nvCxnSpPr>
        <p:spPr>
          <a:xfrm>
            <a:off x="3427562" y="2558093"/>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453919" y="1449280"/>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endParaRPr lang="zh-CN" altLang="en-US" sz="1500">
              <a:latin typeface="微软雅黑" panose="020B0503020204020204" pitchFamily="34" charset="-122"/>
              <a:ea typeface="微软雅黑" panose="020B0503020204020204" pitchFamily="34" charset="-122"/>
            </a:endParaRPr>
          </a:p>
        </p:txBody>
      </p:sp>
      <p:sp>
        <p:nvSpPr>
          <p:cNvPr id="18" name="圆角矩形 17"/>
          <p:cNvSpPr/>
          <p:nvPr/>
        </p:nvSpPr>
        <p:spPr>
          <a:xfrm>
            <a:off x="4454157" y="2108410"/>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endParaRPr lang="zh-CN" altLang="en-US" sz="1500">
              <a:latin typeface="微软雅黑" panose="020B0503020204020204" pitchFamily="34" charset="-122"/>
              <a:ea typeface="微软雅黑" panose="020B0503020204020204" pitchFamily="34" charset="-122"/>
            </a:endParaRPr>
          </a:p>
        </p:txBody>
      </p:sp>
      <p:sp>
        <p:nvSpPr>
          <p:cNvPr id="19" name="圆角矩形 18"/>
          <p:cNvSpPr/>
          <p:nvPr/>
        </p:nvSpPr>
        <p:spPr>
          <a:xfrm>
            <a:off x="4454157" y="2780637"/>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主流程调度验证</a:t>
            </a:r>
            <a:endParaRPr lang="zh-CN" altLang="en-US" sz="1500">
              <a:latin typeface="微软雅黑" panose="020B0503020204020204" pitchFamily="34" charset="-122"/>
              <a:ea typeface="微软雅黑" panose="020B0503020204020204" pitchFamily="34" charset="-122"/>
            </a:endParaRPr>
          </a:p>
        </p:txBody>
      </p:sp>
      <p:cxnSp>
        <p:nvCxnSpPr>
          <p:cNvPr id="20" name="直接箭头连接符 28"/>
          <p:cNvCxnSpPr>
            <a:stCxn id="17" idx="2"/>
            <a:endCxn id="18" idx="0"/>
          </p:cNvCxnSpPr>
          <p:nvPr/>
        </p:nvCxnSpPr>
        <p:spPr>
          <a:xfrm>
            <a:off x="5295403" y="1825756"/>
            <a:ext cx="238"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31"/>
          <p:cNvCxnSpPr/>
          <p:nvPr/>
        </p:nvCxnSpPr>
        <p:spPr>
          <a:xfrm>
            <a:off x="5345697" y="2497983"/>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4453919" y="3510727"/>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接口协议验证</a:t>
            </a:r>
            <a:endParaRPr lang="zh-CN" altLang="en-US" sz="1500" dirty="0">
              <a:latin typeface="微软雅黑" panose="020B0503020204020204" pitchFamily="34" charset="-122"/>
              <a:ea typeface="微软雅黑" panose="020B0503020204020204" pitchFamily="34" charset="-122"/>
            </a:endParaRPr>
          </a:p>
        </p:txBody>
      </p:sp>
      <p:sp>
        <p:nvSpPr>
          <p:cNvPr id="23" name="圆角矩形 22"/>
          <p:cNvSpPr/>
          <p:nvPr/>
        </p:nvSpPr>
        <p:spPr>
          <a:xfrm>
            <a:off x="4453919" y="4169859"/>
            <a:ext cx="1682967" cy="40814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性能指标验证</a:t>
            </a:r>
            <a:endParaRPr lang="zh-CN" altLang="en-US" sz="1500">
              <a:latin typeface="微软雅黑" panose="020B0503020204020204" pitchFamily="34" charset="-122"/>
              <a:ea typeface="微软雅黑" panose="020B0503020204020204" pitchFamily="34" charset="-122"/>
            </a:endParaRPr>
          </a:p>
        </p:txBody>
      </p:sp>
      <p:cxnSp>
        <p:nvCxnSpPr>
          <p:cNvPr id="24" name="直接箭头连接符 34"/>
          <p:cNvCxnSpPr>
            <a:stCxn id="19" idx="2"/>
            <a:endCxn id="22" idx="0"/>
          </p:cNvCxnSpPr>
          <p:nvPr/>
        </p:nvCxnSpPr>
        <p:spPr>
          <a:xfrm flipH="1">
            <a:off x="5295403" y="3157113"/>
            <a:ext cx="238" cy="35361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35"/>
          <p:cNvCxnSpPr/>
          <p:nvPr/>
        </p:nvCxnSpPr>
        <p:spPr>
          <a:xfrm>
            <a:off x="5345935" y="3887204"/>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393752" y="1039570"/>
            <a:ext cx="2427800" cy="1518523"/>
            <a:chOff x="6651" y="14477"/>
            <a:chExt cx="12085" cy="6377"/>
          </a:xfrm>
        </p:grpSpPr>
        <p:sp>
          <p:nvSpPr>
            <p:cNvPr id="27" name="圆角矩形 26"/>
            <p:cNvSpPr/>
            <p:nvPr/>
          </p:nvSpPr>
          <p:spPr>
            <a:xfrm>
              <a:off x="6651" y="15882"/>
              <a:ext cx="12085" cy="497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nvGrpSpPr>
            <p:cNvPr id="28" name="组合 27"/>
            <p:cNvGrpSpPr/>
            <p:nvPr/>
          </p:nvGrpSpPr>
          <p:grpSpPr>
            <a:xfrm>
              <a:off x="6652" y="14477"/>
              <a:ext cx="12084" cy="5661"/>
              <a:chOff x="6652" y="14477"/>
              <a:chExt cx="12084" cy="5661"/>
            </a:xfrm>
          </p:grpSpPr>
          <p:sp>
            <p:nvSpPr>
              <p:cNvPr id="29" name="文本框 28"/>
              <p:cNvSpPr txBox="1"/>
              <p:nvPr/>
            </p:nvSpPr>
            <p:spPr>
              <a:xfrm>
                <a:off x="7262" y="16842"/>
                <a:ext cx="11474" cy="3296"/>
              </a:xfrm>
              <a:prstGeom prst="rect">
                <a:avLst/>
              </a:prstGeom>
              <a:noFill/>
            </p:spPr>
            <p:txBody>
              <a:bodyPr wrap="square" rtlCol="0" anchor="t">
                <a:spAutoFit/>
              </a:bodyPr>
              <a:lstStyle/>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掌握整体请求链路</a:t>
                </a:r>
                <a:endParaRPr lang="zh-CN" altLang="en-US" sz="1500" dirty="0">
                  <a:latin typeface="微软雅黑" panose="020B0503020204020204" pitchFamily="34" charset="-122"/>
                  <a:ea typeface="微软雅黑" panose="020B0503020204020204" pitchFamily="34" charset="-122"/>
                  <a:sym typeface="+mn-ea"/>
                </a:endParaRPr>
              </a:p>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化整为零，各个击破</a:t>
                </a:r>
                <a:endParaRPr lang="zh-CN" altLang="en-US" sz="1500" dirty="0">
                  <a:latin typeface="微软雅黑" panose="020B0503020204020204" pitchFamily="34" charset="-122"/>
                  <a:ea typeface="微软雅黑" panose="020B0503020204020204" pitchFamily="34" charset="-122"/>
                  <a:sym typeface="+mn-ea"/>
                </a:endParaRPr>
              </a:p>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真实数据丰富用例场景</a:t>
                </a:r>
                <a:endParaRPr lang="zh-CN" altLang="en-US" sz="1500" dirty="0"/>
              </a:p>
            </p:txBody>
          </p:sp>
          <p:sp>
            <p:nvSpPr>
              <p:cNvPr id="30" name="圆角矩形 29"/>
              <p:cNvSpPr/>
              <p:nvPr/>
            </p:nvSpPr>
            <p:spPr>
              <a:xfrm>
                <a:off x="6652" y="14477"/>
                <a:ext cx="12078" cy="20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注意点</a:t>
                </a:r>
                <a:endParaRPr lang="zh-CN" altLang="en-US" sz="1800" b="1">
                  <a:latin typeface="微软雅黑" panose="020B0503020204020204" pitchFamily="34" charset="-122"/>
                  <a:ea typeface="微软雅黑" panose="020B0503020204020204" pitchFamily="34"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down)">
                                      <p:cBhvr>
                                        <p:cTn id="12" dur="500"/>
                                        <p:tgtEl>
                                          <p:spTgt spid="1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par>
                                <p:cTn id="21" presetID="1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down)">
                                      <p:cBhvr>
                                        <p:cTn id="24" dur="500"/>
                                        <p:tgtEl>
                                          <p:spTgt spid="15"/>
                                        </p:tgtEl>
                                      </p:cBhvr>
                                    </p:animEffect>
                                  </p:childTnLst>
                                </p:cTn>
                              </p:par>
                              <p:par>
                                <p:cTn id="25" presetID="1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down)">
                                      <p:cBhvr>
                                        <p:cTn id="34" dur="500"/>
                                        <p:tgtEl>
                                          <p:spTgt spid="6"/>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down)">
                                      <p:cBhvr>
                                        <p:cTn id="38" dur="500"/>
                                        <p:tgtEl>
                                          <p:spTgt spid="17"/>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down)">
                                      <p:cBhvr>
                                        <p:cTn id="42" dur="500"/>
                                        <p:tgtEl>
                                          <p:spTgt spid="1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down)">
                                      <p:cBhvr>
                                        <p:cTn id="46" dur="500"/>
                                        <p:tgtEl>
                                          <p:spTgt spid="19"/>
                                        </p:tgtEl>
                                      </p:cBhvr>
                                    </p:animEffect>
                                  </p:childTnLst>
                                </p:cTn>
                              </p:par>
                              <p:par>
                                <p:cTn id="47" presetID="1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ppt_y</p:attrName>
                                        </p:attrNameLst>
                                      </p:cBhvr>
                                      <p:tavLst>
                                        <p:tav tm="0">
                                          <p:val>
                                            <p:strVal val="#ppt_y-#ppt_h*1.125000"/>
                                          </p:val>
                                        </p:tav>
                                        <p:tav tm="100000">
                                          <p:val>
                                            <p:strVal val="#ppt_y"/>
                                          </p:val>
                                        </p:tav>
                                      </p:tavLst>
                                    </p:anim>
                                    <p:animEffect transition="in" filter="wipe(down)">
                                      <p:cBhvr>
                                        <p:cTn id="50" dur="500"/>
                                        <p:tgtEl>
                                          <p:spTgt spid="20"/>
                                        </p:tgtEl>
                                      </p:cBhvr>
                                    </p:animEffect>
                                  </p:childTnLst>
                                </p:cTn>
                              </p:par>
                              <p:par>
                                <p:cTn id="51" presetID="12" presetClass="entr" presetSubtype="1"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ppt_y</p:attrName>
                                        </p:attrNameLst>
                                      </p:cBhvr>
                                      <p:tavLst>
                                        <p:tav tm="0">
                                          <p:val>
                                            <p:strVal val="#ppt_y-#ppt_h*1.125000"/>
                                          </p:val>
                                        </p:tav>
                                        <p:tav tm="100000">
                                          <p:val>
                                            <p:strVal val="#ppt_y"/>
                                          </p:val>
                                        </p:tav>
                                      </p:tavLst>
                                    </p:anim>
                                    <p:animEffect transition="in" filter="wipe(down)">
                                      <p:cBhvr>
                                        <p:cTn id="54" dur="500"/>
                                        <p:tgtEl>
                                          <p:spTgt spid="21"/>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ppt_y</p:attrName>
                                        </p:attrNameLst>
                                      </p:cBhvr>
                                      <p:tavLst>
                                        <p:tav tm="0">
                                          <p:val>
                                            <p:strVal val="#ppt_y-#ppt_h*1.125000"/>
                                          </p:val>
                                        </p:tav>
                                        <p:tav tm="100000">
                                          <p:val>
                                            <p:strVal val="#ppt_y"/>
                                          </p:val>
                                        </p:tav>
                                      </p:tavLst>
                                    </p:anim>
                                    <p:animEffect transition="in" filter="wipe(down)">
                                      <p:cBhvr>
                                        <p:cTn id="58" dur="500"/>
                                        <p:tgtEl>
                                          <p:spTgt spid="22"/>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down)">
                                      <p:cBhvr>
                                        <p:cTn id="62" dur="500"/>
                                        <p:tgtEl>
                                          <p:spTgt spid="23"/>
                                        </p:tgtEl>
                                      </p:cBhvr>
                                    </p:animEffect>
                                  </p:childTnLst>
                                </p:cTn>
                              </p:par>
                              <p:par>
                                <p:cTn id="63" presetID="12" presetClass="entr" presetSubtype="1"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down)">
                                      <p:cBhvr>
                                        <p:cTn id="66" dur="500"/>
                                        <p:tgtEl>
                                          <p:spTgt spid="24"/>
                                        </p:tgtEl>
                                      </p:cBhvr>
                                    </p:animEffect>
                                  </p:childTnLst>
                                </p:cTn>
                              </p:par>
                              <p:par>
                                <p:cTn id="67" presetID="12" presetClass="entr" presetSubtype="1"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ppt_y</p:attrName>
                                        </p:attrNameLst>
                                      </p:cBhvr>
                                      <p:tavLst>
                                        <p:tav tm="0">
                                          <p:val>
                                            <p:strVal val="#ppt_y-#ppt_h*1.125000"/>
                                          </p:val>
                                        </p:tav>
                                        <p:tav tm="100000">
                                          <p:val>
                                            <p:strVal val="#ppt_y"/>
                                          </p:val>
                                        </p:tav>
                                      </p:tavLst>
                                    </p:anim>
                                    <p:animEffect transition="in" filter="wipe(down)">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500" fill="hold"/>
                                        <p:tgtEl>
                                          <p:spTgt spid="26"/>
                                        </p:tgtEl>
                                        <p:attrNameLst>
                                          <p:attrName>ppt_w</p:attrName>
                                        </p:attrNameLst>
                                      </p:cBhvr>
                                      <p:tavLst>
                                        <p:tav tm="0">
                                          <p:val>
                                            <p:fltVal val="0"/>
                                          </p:val>
                                        </p:tav>
                                        <p:tav tm="100000">
                                          <p:val>
                                            <p:strVal val="#ppt_w"/>
                                          </p:val>
                                        </p:tav>
                                      </p:tavLst>
                                    </p:anim>
                                    <p:anim calcmode="lin" valueType="num">
                                      <p:cBhvr>
                                        <p:cTn id="76" dur="500" fill="hold"/>
                                        <p:tgtEl>
                                          <p:spTgt spid="26"/>
                                        </p:tgtEl>
                                        <p:attrNameLst>
                                          <p:attrName>ppt_h</p:attrName>
                                        </p:attrNameLst>
                                      </p:cBhvr>
                                      <p:tavLst>
                                        <p:tav tm="0">
                                          <p:val>
                                            <p:fltVal val="0"/>
                                          </p:val>
                                        </p:tav>
                                        <p:tav tm="100000">
                                          <p:val>
                                            <p:strVal val="#ppt_h"/>
                                          </p:val>
                                        </p:tav>
                                      </p:tavLst>
                                    </p:anim>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P spid="14" grpId="0" animBg="1"/>
      <p:bldP spid="17" grpId="0" animBg="1"/>
      <p:bldP spid="18" grpId="0" animBg="1"/>
      <p:bldP spid="19" grpId="0" animBg="1"/>
      <p:bldP spid="22" grpId="0" animBg="1"/>
      <p:bldP spid="23"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0.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11.xml><?xml version="1.0" encoding="utf-8"?>
<p:tagLst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1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1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14.xml><?xml version="1.0" encoding="utf-8"?>
<p:tagLst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15.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1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17.xml><?xml version="1.0" encoding="utf-8"?>
<p:tagLst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18.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1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20.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3_1"/>
  <p:tag name="KSO_WM_UNIT_ID" val="diagram160191_3*m_h_f*1_3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1.xml><?xml version="1.0" encoding="utf-8"?>
<p:tagLst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2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2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24.xml><?xml version="1.0" encoding="utf-8"?>
<p:tagLst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25.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2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27.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2_1"/>
  <p:tag name="KSO_WM_UNIT_ID" val="diagram160191_3*m_h_f*1_2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8.xml><?xml version="1.0" encoding="utf-8"?>
<p:tagLst xmlns:p="http://schemas.openxmlformats.org/presentationml/2006/main">
  <p:tag name="KSO_WM_TAG_VERSION" val="1.0"/>
  <p:tag name="KSO_WM_BEAUTIFY_FLAG" val="#wm#"/>
  <p:tag name="KSO_WM_UNIT_TYPE" val="i"/>
  <p:tag name="KSO_WM_UNIT_ID" val="diagram160191_3*i*37"/>
  <p:tag name="KSO_WM_TEMPLATE_CATEGORY" val="diagram"/>
  <p:tag name="KSO_WM_TEMPLATE_INDEX" val="160191"/>
  <p:tag name="KSO_WM_UNIT_INDEX" val="37"/>
</p:tagLst>
</file>

<file path=ppt/tags/tag2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3"/>
  <p:tag name="KSO_WM_UNIT_CLEAR" val="1"/>
  <p:tag name="KSO_WM_UNIT_LAYERLEVEL" val="1_1"/>
  <p:tag name="KSO_WM_UNIT_TYPE" val="m_i"/>
  <p:tag name="KSO_WM_UNIT_ID" val="diagram160191_3*m_i*1_13"/>
  <p:tag name="KSO_WM_DIAGRAM_GROUP_CODE" val="m1-1"/>
  <p:tag name="KSO_WM_UNIT_FILL_FORE_SCHEMECOLOR_INDEX" val="5"/>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4"/>
  <p:tag name="KSO_WM_UNIT_CLEAR" val="1"/>
  <p:tag name="KSO_WM_UNIT_LAYERLEVEL" val="1_1"/>
  <p:tag name="KSO_WM_UNIT_TYPE" val="m_i"/>
  <p:tag name="KSO_WM_UNIT_ID" val="diagram160191_3*m_i*1_14"/>
  <p:tag name="KSO_WM_DIAGRAM_GROUP_CODE" val="m1-1"/>
  <p:tag name="KSO_WM_UNIT_FILL_FORE_SCHEMECOLOR_INDEX" val="5"/>
  <p:tag name="KSO_WM_UNIT_FILL_TYPE" val="1"/>
  <p:tag name="KSO_WM_UNIT_TEXT_FILL_FORE_SCHEMECOLOR_INDEX" val="2"/>
  <p:tag name="KSO_WM_UNIT_TEXT_FILL_TYPE" val="1"/>
</p:tagLst>
</file>

<file path=ppt/tags/tag31.xml><?xml version="1.0" encoding="utf-8"?>
<p:tagLst xmlns:p="http://schemas.openxmlformats.org/presentationml/2006/main">
  <p:tag name="KSO_WM_TAG_VERSION" val="1.0"/>
  <p:tag name="KSO_WM_BEAUTIFY_FLAG" val="#wm#"/>
  <p:tag name="KSO_WM_UNIT_TYPE" val="i"/>
  <p:tag name="KSO_WM_UNIT_ID" val="diagram160191_3*i*42"/>
  <p:tag name="KSO_WM_TEMPLATE_CATEGORY" val="diagram"/>
  <p:tag name="KSO_WM_TEMPLATE_INDEX" val="160191"/>
  <p:tag name="KSO_WM_UNIT_INDEX" val="42"/>
</p:tagLst>
</file>

<file path=ppt/tags/tag3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5"/>
  <p:tag name="KSO_WM_UNIT_CLEAR" val="1"/>
  <p:tag name="KSO_WM_UNIT_LAYERLEVEL" val="1_1"/>
  <p:tag name="KSO_WM_UNIT_TYPE" val="m_i"/>
  <p:tag name="KSO_WM_UNIT_ID" val="diagram160191_3*m_i*1_15"/>
  <p:tag name="KSO_WM_DIAGRAM_GROUP_CODE" val="m1-1"/>
  <p:tag name="KSO_WM_UNIT_LINE_FORE_SCHEMECOLOR_INDEX" val="5"/>
  <p:tag name="KSO_WM_UNIT_LINE_FILL_TYPE" val="2"/>
  <p:tag name="KSO_WM_UNIT_TEXT_FILL_FORE_SCHEMECOLOR_INDEX" val="5"/>
  <p:tag name="KSO_WM_UNIT_TEXT_FILL_TYPE" val="1"/>
</p:tagLst>
</file>

<file path=ppt/tags/tag3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6"/>
  <p:tag name="KSO_WM_UNIT_CLEAR" val="1"/>
  <p:tag name="KSO_WM_UNIT_LAYERLEVEL" val="1_1"/>
  <p:tag name="KSO_WM_UNIT_TYPE" val="m_i"/>
  <p:tag name="KSO_WM_UNIT_ID" val="diagram160191_3*m_i*1_16"/>
  <p:tag name="KSO_WM_DIAGRAM_GROUP_CODE" val="m1-1"/>
  <p:tag name="KSO_WM_UNIT_LINE_FORE_SCHEMECOLOR_INDEX" val="14"/>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1_1"/>
  <p:tag name="KSO_WM_UNIT_ID" val="diagram160191_3*m_h_f*1_1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35.xml><?xml version="1.0" encoding="utf-8"?>
<p:tagLst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3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3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38.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4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41.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42.xml><?xml version="1.0" encoding="utf-8"?>
<p:tagLst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4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44.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45.xml><?xml version="1.0" encoding="utf-8"?>
<p:tagLst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4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4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48.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3_1"/>
  <p:tag name="KSO_WM_UNIT_ID" val="diagram160191_3*m_h_f*1_3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49.xml><?xml version="1.0" encoding="utf-8"?>
<p:tagLst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5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51.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52.xml><?xml version="1.0" encoding="utf-8"?>
<p:tagLst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5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54.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55.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2_1"/>
  <p:tag name="KSO_WM_UNIT_ID" val="diagram160191_3*m_h_f*1_2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56.xml><?xml version="1.0" encoding="utf-8"?>
<p:tagLst xmlns:p="http://schemas.openxmlformats.org/presentationml/2006/main">
  <p:tag name="KSO_WM_TAG_VERSION" val="1.0"/>
  <p:tag name="KSO_WM_BEAUTIFY_FLAG" val="#wm#"/>
  <p:tag name="KSO_WM_UNIT_TYPE" val="i"/>
  <p:tag name="KSO_WM_UNIT_ID" val="diagram160191_3*i*37"/>
  <p:tag name="KSO_WM_TEMPLATE_CATEGORY" val="diagram"/>
  <p:tag name="KSO_WM_TEMPLATE_INDEX" val="160191"/>
  <p:tag name="KSO_WM_UNIT_INDEX" val="37"/>
</p:tagLst>
</file>

<file path=ppt/tags/tag5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3"/>
  <p:tag name="KSO_WM_UNIT_CLEAR" val="1"/>
  <p:tag name="KSO_WM_UNIT_LAYERLEVEL" val="1_1"/>
  <p:tag name="KSO_WM_UNIT_TYPE" val="m_i"/>
  <p:tag name="KSO_WM_UNIT_ID" val="diagram160191_3*m_i*1_13"/>
  <p:tag name="KSO_WM_DIAGRAM_GROUP_CODE" val="m1-1"/>
  <p:tag name="KSO_WM_UNIT_FILL_FORE_SCHEMECOLOR_INDEX" val="5"/>
  <p:tag name="KSO_WM_UNIT_FILL_TYPE" val="1"/>
  <p:tag name="KSO_WM_UNIT_TEXT_FILL_FORE_SCHEMECOLOR_INDEX" val="2"/>
  <p:tag name="KSO_WM_UNIT_TEXT_FILL_TYPE" val="1"/>
</p:tagLst>
</file>

<file path=ppt/tags/tag58.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4"/>
  <p:tag name="KSO_WM_UNIT_CLEAR" val="1"/>
  <p:tag name="KSO_WM_UNIT_LAYERLEVEL" val="1_1"/>
  <p:tag name="KSO_WM_UNIT_TYPE" val="m_i"/>
  <p:tag name="KSO_WM_UNIT_ID" val="diagram160191_3*m_i*1_14"/>
  <p:tag name="KSO_WM_DIAGRAM_GROUP_CODE" val="m1-1"/>
  <p:tag name="KSO_WM_UNIT_FILL_FORE_SCHEMECOLOR_INDEX" val="5"/>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TAG_VERSION" val="1.0"/>
  <p:tag name="KSO_WM_BEAUTIFY_FLAG" val="#wm#"/>
  <p:tag name="KSO_WM_UNIT_TYPE" val="i"/>
  <p:tag name="KSO_WM_UNIT_ID" val="diagram160191_3*i*42"/>
  <p:tag name="KSO_WM_TEMPLATE_CATEGORY" val="diagram"/>
  <p:tag name="KSO_WM_TEMPLATE_INDEX" val="160191"/>
  <p:tag name="KSO_WM_UNIT_INDEX" val="4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6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5"/>
  <p:tag name="KSO_WM_UNIT_CLEAR" val="1"/>
  <p:tag name="KSO_WM_UNIT_LAYERLEVEL" val="1_1"/>
  <p:tag name="KSO_WM_UNIT_TYPE" val="m_i"/>
  <p:tag name="KSO_WM_UNIT_ID" val="diagram160191_3*m_i*1_15"/>
  <p:tag name="KSO_WM_DIAGRAM_GROUP_CODE" val="m1-1"/>
  <p:tag name="KSO_WM_UNIT_LINE_FORE_SCHEMECOLOR_INDEX" val="5"/>
  <p:tag name="KSO_WM_UNIT_LINE_FILL_TYPE" val="2"/>
  <p:tag name="KSO_WM_UNIT_TEXT_FILL_FORE_SCHEMECOLOR_INDEX" val="5"/>
  <p:tag name="KSO_WM_UNIT_TEXT_FILL_TYPE" val="1"/>
</p:tagLst>
</file>

<file path=ppt/tags/tag61.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6"/>
  <p:tag name="KSO_WM_UNIT_CLEAR" val="1"/>
  <p:tag name="KSO_WM_UNIT_LAYERLEVEL" val="1_1"/>
  <p:tag name="KSO_WM_UNIT_TYPE" val="m_i"/>
  <p:tag name="KSO_WM_UNIT_ID" val="diagram160191_3*m_i*1_16"/>
  <p:tag name="KSO_WM_DIAGRAM_GROUP_CODE" val="m1-1"/>
  <p:tag name="KSO_WM_UNIT_LINE_FORE_SCHEMECOLOR_INDEX" val="14"/>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1_1"/>
  <p:tag name="KSO_WM_UNIT_ID" val="diagram160191_3*m_h_f*1_1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70_2*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70_2*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70_2*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70_2*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87567_3*m_i*1_2"/>
  <p:tag name="KSO_WM_TEMPLATE_CATEGORY" val="diagram"/>
  <p:tag name="KSO_WM_TEMPLATE_INDEX" val="20187567"/>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7567_3*m_i*1_1"/>
  <p:tag name="KSO_WM_TEMPLATE_CATEGORY" val="diagram"/>
  <p:tag name="KSO_WM_TEMPLATE_INDEX" val="20187567"/>
  <p:tag name="KSO_WM_UNIT_LAYERLEVEL" val="1_1"/>
  <p:tag name="KSO_WM_TAG_VERSION" val="1.0"/>
  <p:tag name="KSO_WM_BEAUTIFY_FLAG" val="#wm#"/>
  <p:tag name="KSO_WM_UNIT_LINE_FORE_SCHEMECOLOR_INDEX" val="14"/>
  <p:tag name="KSO_WM_UNIT_LINE_FILL_TYPE" val="2"/>
</p:tagLst>
</file>

<file path=ppt/tags/tag69.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67_3*m_h_a*1_1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7.xml><?xml version="1.0" encoding="utf-8"?>
<p:tagLst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67_3*m_h_i*1_1_2"/>
  <p:tag name="KSO_WM_TEMPLATE_CATEGORY" val="diagram"/>
  <p:tag name="KSO_WM_TEMPLATE_INDEX" val="2018756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567_3*m_h_i*1_1_3"/>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2.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67_3*m_h_a*1_2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5.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567_3*m_h_i*1_3_2"/>
  <p:tag name="KSO_WM_TEMPLATE_CATEGORY" val="diagram"/>
  <p:tag name="KSO_WM_TEMPLATE_INDEX" val="2018756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67_3*m_h_i*1_3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567_3*m_h_i*1_4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87567_3*m_i*1_2"/>
  <p:tag name="KSO_WM_TEMPLATE_CATEGORY" val="diagram"/>
  <p:tag name="KSO_WM_TEMPLATE_INDEX" val="20187567"/>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7567_3*m_i*1_1"/>
  <p:tag name="KSO_WM_TEMPLATE_CATEGORY" val="diagram"/>
  <p:tag name="KSO_WM_TEMPLATE_INDEX" val="20187567"/>
  <p:tag name="KSO_WM_UNIT_LAYERLEVEL" val="1_1"/>
  <p:tag name="KSO_WM_TAG_VERSION" val="1.0"/>
  <p:tag name="KSO_WM_BEAUTIFY_FLAG" val="#wm#"/>
  <p:tag name="KSO_WM_UNIT_LINE_FORE_SCHEMECOLOR_INDEX" val="14"/>
  <p:tag name="KSO_WM_UNIT_LINE_FILL_TYPE" val="2"/>
</p:tagLst>
</file>

<file path=ppt/tags/tag81.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67_3*m_h_a*1_1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67_3*m_h_i*1_1_2"/>
  <p:tag name="KSO_WM_TEMPLATE_CATEGORY" val="diagram"/>
  <p:tag name="KSO_WM_TEMPLATE_INDEX" val="2018756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567_3*m_h_i*1_1_3"/>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84.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67_3*m_h_a*1_2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87.xml><?xml version="1.0" encoding="utf-8"?>
<p:tagLst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567_3*m_h_i*1_3_2"/>
  <p:tag name="KSO_WM_TEMPLATE_CATEGORY" val="diagram"/>
  <p:tag name="KSO_WM_TEMPLATE_INDEX" val="2018756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67_3*m_h_i*1_3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567_3*m_h_i*1_4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91.xml><?xml version="1.0" encoding="utf-8"?>
<p:tagLst xmlns:p="http://schemas.openxmlformats.org/presentationml/2006/main">
  <p:tag name="KSO_WM_TAG_VERSION" val="1.0"/>
  <p:tag name="KSO_WM_BEAUTIFY_FLAG" val="#wm#"/>
  <p:tag name="KSO_WM_UNIT_TYPE" val="i"/>
  <p:tag name="KSO_WM_UNIT_ID" val="diagram160021_4*i*18"/>
  <p:tag name="KSO_WM_TEMPLATE_CATEGORY" val="diagram"/>
  <p:tag name="KSO_WM_TEMPLATE_INDEX" val="160021"/>
  <p:tag name="KSO_WM_UNIT_INDEX" val="18"/>
</p:tagLst>
</file>

<file path=ppt/tags/tag92.xml><?xml version="1.0" encoding="utf-8"?>
<p:tagLst xmlns:p="http://schemas.openxmlformats.org/presentationml/2006/main">
  <p:tag name="KSO_WM_TAG_VERSION" val="1.0"/>
  <p:tag name="KSO_WM_BEAUTIFY_FLAG" val="#wm#"/>
  <p:tag name="KSO_WM_TEMPLATE_CATEGORY" val="diagram"/>
  <p:tag name="KSO_WM_TEMPLATE_INDEX" val="160021"/>
  <p:tag name="KSO_WM_UNIT_TYPE" val="m_h_f"/>
  <p:tag name="KSO_WM_UNIT_INDEX" val="1_3_1"/>
  <p:tag name="KSO_WM_UNIT_ID" val="diagram160021_4*m_h_f*1_3_1"/>
  <p:tag name="KSO_WM_UNIT_CLEAR" val="1"/>
  <p:tag name="KSO_WM_UNIT_LAYERLEVEL" val="1_1_1"/>
  <p:tag name="KSO_WM_UNIT_VALUE" val="27"/>
  <p:tag name="KSO_WM_UNIT_HIGHLIGHT" val="0"/>
  <p:tag name="KSO_WM_UNIT_COMPATIBLE" val="0"/>
  <p:tag name="KSO_WM_UNIT_PRESET_TEXT_INDEX" val="4"/>
  <p:tag name="KSO_WM_UNIT_PRESET_TEXT_LEN" val="12"/>
  <p:tag name="KSO_WM_DIAGRAM_GROUP_CODE" val="m1-1"/>
  <p:tag name="KSO_WM_UNIT_FILL_FORE_SCHEMECOLOR_INDEX" val="5"/>
  <p:tag name="KSO_WM_UNIT_FILL_TYPE" val="1"/>
  <p:tag name="KSO_WM_UNIT_TEXT_FILL_FORE_SCHEMECOLOR_INDEX" val="14"/>
  <p:tag name="KSO_WM_UNIT_TEXT_FILL_TYPE" val="1"/>
</p:tagLst>
</file>

<file path=ppt/tags/tag93.xml><?xml version="1.0" encoding="utf-8"?>
<p:tagLst xmlns:p="http://schemas.openxmlformats.org/presentationml/2006/main">
  <p:tag name="KSO_WM_TAG_VERSION" val="1.0"/>
  <p:tag name="KSO_WM_BEAUTIFY_FLAG" val="#wm#"/>
  <p:tag name="KSO_WM_TEMPLATE_CATEGORY" val="diagram"/>
  <p:tag name="KSO_WM_TEMPLATE_INDEX" val="160021"/>
  <p:tag name="KSO_WM_UNIT_TYPE" val="m_i"/>
  <p:tag name="KSO_WM_UNIT_INDEX" val="1_9"/>
  <p:tag name="KSO_WM_UNIT_ID" val="diagram160021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94.xml><?xml version="1.0" encoding="utf-8"?>
<p:tagLst xmlns:p="http://schemas.openxmlformats.org/presentationml/2006/main">
  <p:tag name="KSO_WM_TAG_VERSION" val="1.0"/>
  <p:tag name="KSO_WM_BEAUTIFY_FLAG" val="#wm#"/>
  <p:tag name="KSO_WM_UNIT_TYPE" val="i"/>
  <p:tag name="KSO_WM_UNIT_ID" val="diagram160021_4*i*27"/>
  <p:tag name="KSO_WM_TEMPLATE_CATEGORY" val="diagram"/>
  <p:tag name="KSO_WM_TEMPLATE_INDEX" val="160021"/>
  <p:tag name="KSO_WM_UNIT_INDEX" val="27"/>
</p:tagLst>
</file>

<file path=ppt/tags/tag95.xml><?xml version="1.0" encoding="utf-8"?>
<p:tagLst xmlns:p="http://schemas.openxmlformats.org/presentationml/2006/main">
  <p:tag name="KSO_WM_TAG_VERSION" val="1.0"/>
  <p:tag name="KSO_WM_BEAUTIFY_FLAG" val="#wm#"/>
  <p:tag name="KSO_WM_TEMPLATE_CATEGORY" val="diagram"/>
  <p:tag name="KSO_WM_TEMPLATE_INDEX" val="160021"/>
  <p:tag name="KSO_WM_UNIT_TYPE" val="m_h_f"/>
  <p:tag name="KSO_WM_UNIT_INDEX" val="1_4_1"/>
  <p:tag name="KSO_WM_UNIT_ID" val="diagram160021_4*m_h_f*1_4_1"/>
  <p:tag name="KSO_WM_UNIT_CLEAR" val="1"/>
  <p:tag name="KSO_WM_UNIT_LAYERLEVEL" val="1_1_1"/>
  <p:tag name="KSO_WM_UNIT_VALUE" val="27"/>
  <p:tag name="KSO_WM_UNIT_HIGHLIGHT" val="0"/>
  <p:tag name="KSO_WM_UNIT_COMPATIBLE" val="0"/>
  <p:tag name="KSO_WM_UNIT_PRESET_TEXT_INDEX" val="4"/>
  <p:tag name="KSO_WM_UNIT_PRESET_TEXT_LEN" val="12"/>
  <p:tag name="KSO_WM_DIAGRAM_GROUP_CODE" val="m1-1"/>
  <p:tag name="KSO_WM_UNIT_FILL_FORE_SCHEMECOLOR_INDEX" val="6"/>
  <p:tag name="KSO_WM_UNIT_FILL_TYPE" val="1"/>
  <p:tag name="KSO_WM_UNIT_TEXT_FILL_FORE_SCHEMECOLOR_INDEX" val="14"/>
  <p:tag name="KSO_WM_UNIT_TEXT_FILL_TYPE" val="1"/>
</p:tagLst>
</file>

<file path=ppt/tags/tag96.xml><?xml version="1.0" encoding="utf-8"?>
<p:tagLst xmlns:p="http://schemas.openxmlformats.org/presentationml/2006/main">
  <p:tag name="KSO_WM_TAG_VERSION" val="1.0"/>
  <p:tag name="KSO_WM_BEAUTIFY_FLAG" val="#wm#"/>
  <p:tag name="KSO_WM_TEMPLATE_CATEGORY" val="diagram"/>
  <p:tag name="KSO_WM_TEMPLATE_INDEX" val="160021"/>
  <p:tag name="KSO_WM_UNIT_TYPE" val="m_i"/>
  <p:tag name="KSO_WM_UNIT_INDEX" val="1_12"/>
  <p:tag name="KSO_WM_UNIT_ID" val="diagram160021_4*m_i*1_12"/>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97.xml><?xml version="1.0" encoding="utf-8"?>
<p:tagLst xmlns:p="http://schemas.openxmlformats.org/presentationml/2006/main">
  <p:tag name="COMMONDATA" val="eyJoZGlkIjoiMTA5NDI2ZWFiMmI1OWE2N2QwMWFkNmFlNWQxNGI5MDgifQ=="/>
  <p:tag name="commondata" val="eyJoZGlkIjoiZDliNzhhYjFiMWZkNWI2YjkyMTBkYzEyZDhjMTNhNT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8318</Words>
  <Application>WPS 演示</Application>
  <PresentationFormat>全屏显示(16:9)</PresentationFormat>
  <Paragraphs>1397</Paragraphs>
  <Slides>73</Slides>
  <Notes>17</Notes>
  <HiddenSlides>5</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73</vt:i4>
      </vt:variant>
    </vt:vector>
  </HeadingPairs>
  <TitlesOfParts>
    <vt:vector size="111" baseType="lpstr">
      <vt:lpstr>Arial</vt:lpstr>
      <vt:lpstr>宋体</vt:lpstr>
      <vt:lpstr>Wingdings</vt:lpstr>
      <vt:lpstr>思源黑体</vt:lpstr>
      <vt:lpstr>黑体</vt:lpstr>
      <vt:lpstr>思源黑体 Medium</vt:lpstr>
      <vt:lpstr>思源黑体 Bold</vt:lpstr>
      <vt:lpstr>微软雅黑</vt:lpstr>
      <vt:lpstr>Arial</vt:lpstr>
      <vt:lpstr>思源黑体 CN Normal</vt:lpstr>
      <vt:lpstr>微软雅黑 Light</vt:lpstr>
      <vt:lpstr>Tahoma</vt:lpstr>
      <vt:lpstr>Calibri</vt:lpstr>
      <vt:lpstr>Times New Roman</vt:lpstr>
      <vt:lpstr>Yuanti SC</vt:lpstr>
      <vt:lpstr>楷体</vt:lpstr>
      <vt:lpstr>等线</vt:lpstr>
      <vt:lpstr>Arial Unicode MS</vt:lpstr>
      <vt:lpstr>Roboto Condensed Light</vt:lpstr>
      <vt:lpstr>Wide Latin</vt:lpstr>
      <vt:lpstr>Gulim</vt:lpstr>
      <vt:lpstr>Source Sans Pro</vt:lpstr>
      <vt:lpstr>Calibri</vt:lpstr>
      <vt:lpstr>Arial Narrow</vt:lpstr>
      <vt:lpstr>MS PGothic</vt:lpstr>
      <vt:lpstr>-apple-system</vt:lpstr>
      <vt:lpstr>ksdb</vt:lpstr>
      <vt:lpstr>等线</vt:lpstr>
      <vt:lpstr>等线</vt:lpstr>
      <vt:lpstr>Helvetica Neue Medium</vt:lpstr>
      <vt:lpstr>Helvetica Neue</vt:lpstr>
      <vt:lpstr>阿里巴巴普惠体</vt:lpstr>
      <vt:lpstr>Alibaba-PuHuiTi-M</vt:lpstr>
      <vt:lpstr>PingFang SC Regular</vt:lpstr>
      <vt:lpstr>AlibabaPuHuiTi-Regular</vt:lpstr>
      <vt:lpstr>方正准圆简体</vt:lpstr>
      <vt:lpstr>Calibri Light</vt:lpstr>
      <vt:lpstr>Office 主题​​</vt:lpstr>
      <vt:lpstr>软件测试方法和技术</vt:lpstr>
      <vt:lpstr>PowerPoint 演示文稿</vt:lpstr>
      <vt:lpstr>PowerPoint 演示文稿</vt:lpstr>
      <vt:lpstr>大数据的测试</vt:lpstr>
      <vt:lpstr>ETL 过程示例</vt:lpstr>
      <vt:lpstr>数据抽取与清洗</vt:lpstr>
      <vt:lpstr>数据转换及其测试</vt:lpstr>
      <vt:lpstr>数据映射验证</vt:lpstr>
      <vt:lpstr>大数据测试保障维度</vt:lpstr>
      <vt:lpstr>大数据测试主要工作</vt:lpstr>
      <vt:lpstr>大数据ETL流程与测试</vt:lpstr>
      <vt:lpstr>大数据架构设计</vt:lpstr>
      <vt:lpstr>大数据计算链路</vt:lpstr>
      <vt:lpstr>大数据测试流程（清洗、分析）</vt:lpstr>
      <vt:lpstr>大数据测试自动化</vt:lpstr>
      <vt:lpstr>数据准备自动化</vt:lpstr>
      <vt:lpstr>数据验证自动化</vt:lpstr>
      <vt:lpstr>PowerPoint 演示文稿</vt:lpstr>
      <vt:lpstr>Test for AI ~ 从图灵测试说起 </vt:lpstr>
      <vt:lpstr>如何测试AI软件？</vt:lpstr>
      <vt:lpstr>测试方法</vt:lpstr>
      <vt:lpstr>机器学习开发流程&amp;架构</vt:lpstr>
      <vt:lpstr>机器学习研发生命周期：简化模型</vt:lpstr>
      <vt:lpstr>机器学习测试难点</vt:lpstr>
      <vt:lpstr>机器学习测试特点</vt:lpstr>
      <vt:lpstr>机器学习测试的重点</vt:lpstr>
      <vt:lpstr>数据质量</vt:lpstr>
      <vt:lpstr>数据质量分析方法</vt:lpstr>
      <vt:lpstr>特征测试的关键</vt:lpstr>
      <vt:lpstr>特征测试要点示例：风控模型场景</vt:lpstr>
      <vt:lpstr>特征效果分析指标</vt:lpstr>
      <vt:lpstr>特征稳定性测试架构</vt:lpstr>
      <vt:lpstr>算法验证</vt:lpstr>
      <vt:lpstr>算法评估指标</vt:lpstr>
      <vt:lpstr>分类算法评价指标</vt:lpstr>
      <vt:lpstr>示例：分类问题指标计算</vt:lpstr>
      <vt:lpstr>示例：回归类算法验证</vt:lpstr>
      <vt:lpstr>AI算法的专项测试</vt:lpstr>
      <vt:lpstr>常用的测试方法</vt:lpstr>
      <vt:lpstr>示例：可靠性测试</vt:lpstr>
      <vt:lpstr>PowerPoint 演示文稿</vt:lpstr>
      <vt:lpstr>测试的智能化</vt:lpstr>
      <vt:lpstr>AI 应案例：SikuliX</vt:lpstr>
      <vt:lpstr>AI 应用案例：目标检测技术</vt:lpstr>
      <vt:lpstr>AI驱动的智能测试</vt:lpstr>
      <vt:lpstr>AI 应用案例：OCR</vt:lpstr>
      <vt:lpstr>OCR技术应用于测试</vt:lpstr>
      <vt:lpstr>AI 应用案例：NLP</vt:lpstr>
      <vt:lpstr>AI 应用案例：神经元演化算法 </vt:lpstr>
      <vt:lpstr>AI 应用案例：失败用例分析</vt:lpstr>
      <vt:lpstr>基于形式化语言的API智能测试</vt:lpstr>
      <vt:lpstr>低代码测试平台</vt:lpstr>
      <vt:lpstr>低代码测试平台- 续</vt:lpstr>
      <vt:lpstr>PowerPoint 演示文稿</vt:lpstr>
      <vt:lpstr>MBT+AI 合力相助测试</vt:lpstr>
      <vt:lpstr>MBT+AI 合力相助测试 – 续</vt:lpstr>
      <vt:lpstr>PowerPoint 演示文稿</vt:lpstr>
      <vt:lpstr>软件测试工具的发展趋势</vt:lpstr>
      <vt:lpstr>低代码测试平台</vt:lpstr>
      <vt:lpstr>零代码智能测试工具APIAuto</vt:lpstr>
      <vt:lpstr>PowerPoint 演示文稿</vt:lpstr>
      <vt:lpstr>持续测试</vt:lpstr>
      <vt:lpstr>持续测试的特点</vt:lpstr>
      <vt:lpstr>持续测试实施框架</vt:lpstr>
      <vt:lpstr>PowerPoint 演示文稿</vt:lpstr>
      <vt:lpstr>一个新时代</vt:lpstr>
      <vt:lpstr>MBT的应用前景 </vt:lpstr>
      <vt:lpstr>示例：模型检测工具</vt:lpstr>
      <vt:lpstr>软件测试六大趋势</vt:lpstr>
      <vt:lpstr>示例：云化</vt:lpstr>
      <vt:lpstr>测试服务化</vt:lpstr>
      <vt:lpstr>示例：手淘RXT测试机器人</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董国庆</cp:lastModifiedBy>
  <cp:revision>271</cp:revision>
  <dcterms:created xsi:type="dcterms:W3CDTF">2020-06-18T01:06:00Z</dcterms:created>
  <dcterms:modified xsi:type="dcterms:W3CDTF">2024-03-05T02:16:32Z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426427AD8D144D0396529E473195E768</vt:lpwstr>
  </property>
</Properties>
</file>